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Roboto"/>
      <p:regular r:id="rId23"/>
      <p:bold r:id="rId24"/>
      <p:italic r:id="rId25"/>
      <p:boldItalic r:id="rId26"/>
    </p:embeddedFont>
    <p:embeddedFont>
      <p:font typeface="Spectral ExtraLight"/>
      <p:regular r:id="rId27"/>
      <p:bold r:id="rId28"/>
      <p:italic r:id="rId29"/>
      <p:boldItalic r:id="rId30"/>
    </p:embeddedFont>
    <p:embeddedFont>
      <p:font typeface="Nunito"/>
      <p:regular r:id="rId31"/>
      <p:bold r:id="rId32"/>
      <p:italic r:id="rId33"/>
      <p:boldItalic r:id="rId34"/>
    </p:embeddedFont>
    <p:embeddedFont>
      <p:font typeface="Lobster"/>
      <p:regular r:id="rId35"/>
    </p:embeddedFont>
    <p:embeddedFont>
      <p:font typeface="Playfair Display"/>
      <p:regular r:id="rId36"/>
      <p:bold r:id="rId37"/>
      <p:italic r:id="rId38"/>
      <p:boldItalic r:id="rId39"/>
    </p:embeddedFont>
    <p:embeddedFont>
      <p:font typeface="Montserrat"/>
      <p:regular r:id="rId40"/>
      <p:bold r:id="rId41"/>
      <p:italic r:id="rId42"/>
      <p:boldItalic r:id="rId43"/>
    </p:embeddedFont>
    <p:embeddedFont>
      <p:font typeface="Maven Pro"/>
      <p:regular r:id="rId44"/>
      <p:bold r:id="rId45"/>
    </p:embeddedFont>
    <p:embeddedFont>
      <p:font typeface="Lora"/>
      <p:regular r:id="rId46"/>
      <p:bold r:id="rId47"/>
      <p:italic r:id="rId48"/>
      <p:boldItalic r:id="rId49"/>
    </p:embeddedFont>
    <p:embeddedFont>
      <p:font typeface="Roboto Mono"/>
      <p:regular r:id="rId50"/>
      <p:bold r:id="rId51"/>
      <p:italic r:id="rId52"/>
      <p:boldItalic r:id="rId53"/>
    </p:embeddedFont>
    <p:embeddedFont>
      <p:font typeface="Playfair Display Black"/>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6" roundtripDataSignature="AMtx7mhMTV988tW8rDk7OO2+dlQcsnFB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CF958E-F7CD-425E-8AF3-7EC8A9ACF0F7}">
  <a:tblStyle styleId="{D5CF958E-F7CD-425E-8AF3-7EC8A9ACF0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avenPro-regular.fntdata"/><Relationship Id="rId43" Type="http://schemas.openxmlformats.org/officeDocument/2006/relationships/font" Target="fonts/Montserrat-boldItalic.fntdata"/><Relationship Id="rId46" Type="http://schemas.openxmlformats.org/officeDocument/2006/relationships/font" Target="fonts/Lora-regular.fntdata"/><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regular.fntdata"/><Relationship Id="rId30" Type="http://schemas.openxmlformats.org/officeDocument/2006/relationships/font" Target="fonts/SpectralExtraLight-boldItalic.fntdata"/><Relationship Id="rId33" Type="http://schemas.openxmlformats.org/officeDocument/2006/relationships/font" Target="fonts/Nunito-italic.fntdata"/><Relationship Id="rId32" Type="http://schemas.openxmlformats.org/officeDocument/2006/relationships/font" Target="fonts/Nunito-bold.fntdata"/><Relationship Id="rId35" Type="http://schemas.openxmlformats.org/officeDocument/2006/relationships/font" Target="fonts/Lobster-regular.fntdata"/><Relationship Id="rId34" Type="http://schemas.openxmlformats.org/officeDocument/2006/relationships/font" Target="fonts/Nunito-boldItalic.fntdata"/><Relationship Id="rId37" Type="http://schemas.openxmlformats.org/officeDocument/2006/relationships/font" Target="fonts/PlayfairDisplay-bold.fntdata"/><Relationship Id="rId36" Type="http://schemas.openxmlformats.org/officeDocument/2006/relationships/font" Target="fonts/PlayfairDisplay-regular.fntdata"/><Relationship Id="rId39" Type="http://schemas.openxmlformats.org/officeDocument/2006/relationships/font" Target="fonts/PlayfairDisplay-boldItalic.fntdata"/><Relationship Id="rId38" Type="http://schemas.openxmlformats.org/officeDocument/2006/relationships/font" Target="fonts/PlayfairDisplay-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SpectralExtraLight-bold.fntdata"/><Relationship Id="rId27" Type="http://schemas.openxmlformats.org/officeDocument/2006/relationships/font" Target="fonts/SpectralExtraLight-regular.fntdata"/><Relationship Id="rId29" Type="http://schemas.openxmlformats.org/officeDocument/2006/relationships/font" Target="fonts/SpectralExtraLight-italic.fntdata"/><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4.xml"/><Relationship Id="rId55" Type="http://schemas.openxmlformats.org/officeDocument/2006/relationships/font" Target="fonts/PlayfairDisplayBlack-boldItalic.fntdata"/><Relationship Id="rId10" Type="http://schemas.openxmlformats.org/officeDocument/2006/relationships/slide" Target="slides/slide3.xml"/><Relationship Id="rId54" Type="http://schemas.openxmlformats.org/officeDocument/2006/relationships/font" Target="fonts/PlayfairDisplayBlack-bold.fntdata"/><Relationship Id="rId13" Type="http://schemas.openxmlformats.org/officeDocument/2006/relationships/slide" Target="slides/slide6.xml"/><Relationship Id="rId12" Type="http://schemas.openxmlformats.org/officeDocument/2006/relationships/slide" Target="slides/slide5.xml"/><Relationship Id="rId56"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16d5cdb6c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 everyone This is Team 5. We have Coco Diru Jiang Kyle and I’m GQ. Our teammate Wenqi has hurt his hand, so unfortunately, he can’t be with us today.</a:t>
            </a:r>
            <a:endParaRPr/>
          </a:p>
          <a:p>
            <a:pPr indent="0" lvl="0" marL="0" rtl="0" algn="l">
              <a:lnSpc>
                <a:spcPct val="100000"/>
              </a:lnSpc>
              <a:spcBef>
                <a:spcPts val="0"/>
              </a:spcBef>
              <a:spcAft>
                <a:spcPts val="0"/>
              </a:spcAft>
              <a:buSzPts val="1400"/>
              <a:buNone/>
            </a:pPr>
            <a:r>
              <a:rPr lang="en-US"/>
              <a:t>So today we gonna introduce our project with MVP. Our project is called Unsupervised Multimodal Matching in social media posts. It’s obvious that we use unsupervised methods to match similar posts based on multimodal information. aka SEARCH BY POSTS.</a:t>
            </a:r>
            <a:endParaRPr/>
          </a:p>
          <a:p>
            <a:pPr indent="0" lvl="0" marL="0" rtl="0" algn="l">
              <a:lnSpc>
                <a:spcPct val="100000"/>
              </a:lnSpc>
              <a:spcBef>
                <a:spcPts val="0"/>
              </a:spcBef>
              <a:spcAft>
                <a:spcPts val="0"/>
              </a:spcAft>
              <a:buSzPts val="1400"/>
              <a:buNone/>
            </a:pPr>
            <a:r>
              <a:rPr lang="en-US"/>
              <a:t>So firstly, what are we doing?</a:t>
            </a:r>
            <a:endParaRPr/>
          </a:p>
        </p:txBody>
      </p:sp>
      <p:sp>
        <p:nvSpPr>
          <p:cNvPr id="75" name="Google Shape;75;g1016d5cdb6c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16d5cdb6c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rgbClr val="171717"/>
                </a:solidFill>
              </a:rPr>
              <a:t>Then let me talk about our architecture, </a:t>
            </a:r>
            <a:r>
              <a:rPr lang="en-US" sz="1100">
                <a:solidFill>
                  <a:srgbClr val="171717"/>
                </a:solidFill>
                <a:latin typeface="Arial"/>
                <a:ea typeface="Arial"/>
                <a:cs typeface="Arial"/>
                <a:sym typeface="Arial"/>
              </a:rPr>
              <a:t>we uses MySQL as the database, and all posts and account information are stored in the database. These data are used as a dataset to NLP and CV APIs for feature extraction, and then they are combined and use the KNN algorithm to build a model. The user can click the search button on the ui to search and will see similar posts. Finally, the user’s new posts and feedback will be stored in the database, and we will have a larger data set, which also means we will have a better model.</a:t>
            </a:r>
            <a:endParaRPr sz="1100">
              <a:solidFill>
                <a:srgbClr val="171717"/>
              </a:solidFill>
              <a:latin typeface="Arial"/>
              <a:ea typeface="Arial"/>
              <a:cs typeface="Arial"/>
              <a:sym typeface="Arial"/>
            </a:endParaRPr>
          </a:p>
          <a:p>
            <a:pPr indent="0" lvl="0" marL="0" rtl="0" algn="l">
              <a:spcBef>
                <a:spcPts val="0"/>
              </a:spcBef>
              <a:spcAft>
                <a:spcPts val="0"/>
              </a:spcAft>
              <a:buClr>
                <a:schemeClr val="dk1"/>
              </a:buClr>
              <a:buSzPts val="1400"/>
              <a:buFont typeface="Arial"/>
              <a:buNone/>
            </a:pPr>
            <a:r>
              <a:t/>
            </a:r>
            <a:endParaRPr>
              <a:solidFill>
                <a:srgbClr val="C0791B"/>
              </a:solidFill>
            </a:endParaRPr>
          </a:p>
          <a:p>
            <a:pPr indent="0" lvl="0" marL="0" rtl="0" algn="l">
              <a:lnSpc>
                <a:spcPct val="100000"/>
              </a:lnSpc>
              <a:spcBef>
                <a:spcPts val="0"/>
              </a:spcBef>
              <a:spcAft>
                <a:spcPts val="0"/>
              </a:spcAft>
              <a:buSzPts val="1400"/>
              <a:buNone/>
            </a:pPr>
            <a:r>
              <a:t/>
            </a:r>
            <a:endParaRPr/>
          </a:p>
        </p:txBody>
      </p:sp>
      <p:sp>
        <p:nvSpPr>
          <p:cNvPr id="199" name="Google Shape;199;g1016d5cdb6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31efbac29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As for our dataset, we use four topics from reddit to simulate a real social media scenario. If we considered the available labels like hashtags in data processing, we can focus our dataset on a small amount. So we only use two thousands posts, based on manually validation, over 50% is reasonable.</a:t>
            </a:r>
            <a:endParaRPr b="1"/>
          </a:p>
        </p:txBody>
      </p:sp>
      <p:sp>
        <p:nvSpPr>
          <p:cNvPr id="207" name="Google Shape;207;g1031efbac29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6051c51fc_1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That’s all about our project for now. Thanks for listening.</a:t>
            </a:r>
            <a:endParaRPr/>
          </a:p>
        </p:txBody>
      </p:sp>
      <p:sp>
        <p:nvSpPr>
          <p:cNvPr id="225" name="Google Shape;225;g106051c51fc_1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6051c51fc_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a conclusion, this is a real big topic, To enhance the performance there’s many things to do. First we can make full use of </a:t>
            </a:r>
            <a:r>
              <a:rPr lang="en-US"/>
              <a:t>available</a:t>
            </a:r>
            <a:r>
              <a:rPr lang="en-US"/>
              <a:t> general labels in real life. Also we can treat different kinds of images separately, like Face detection, landscape detection, sentiment analysis and OCR. Make full use of metadata like location and datetime. Using late fusion instead of early fusion by BERT. Also in unsupervised model we can try</a:t>
            </a:r>
            <a:endParaRPr/>
          </a:p>
        </p:txBody>
      </p:sp>
      <p:sp>
        <p:nvSpPr>
          <p:cNvPr id="235" name="Google Shape;235;g106051c51fc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16d5cdb6c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That’s all about our project for now. Thanks for listening.</a:t>
            </a:r>
            <a:endParaRPr/>
          </a:p>
        </p:txBody>
      </p:sp>
      <p:sp>
        <p:nvSpPr>
          <p:cNvPr id="246" name="Google Shape;246;g1016d5cdb6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6051c51fc_9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[Coco, Kyle] Why are we doing this? Like BA side, marketing, user interview, stuff like that. Feel free to change the subtitle~</a:t>
            </a:r>
            <a:endParaRPr/>
          </a:p>
        </p:txBody>
      </p:sp>
      <p:sp>
        <p:nvSpPr>
          <p:cNvPr id="255" name="Google Shape;255;g106051c51fc_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6051c51fc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We use social media a lot these days, to find out what people are doing. It’s convenient because we have hashtags, categories, and you can also search posts by keywords. Base on the great amount of users, it’s mainly to find out what most people are doing. </a:t>
            </a:r>
            <a:endParaRPr/>
          </a:p>
          <a:p>
            <a:pPr indent="0" lvl="0" marL="0" rtl="0" algn="l">
              <a:lnSpc>
                <a:spcPct val="100000"/>
              </a:lnSpc>
              <a:spcBef>
                <a:spcPts val="0"/>
              </a:spcBef>
              <a:spcAft>
                <a:spcPts val="0"/>
              </a:spcAft>
              <a:buClr>
                <a:srgbClr val="000000"/>
              </a:buClr>
              <a:buSzPts val="1400"/>
              <a:buFont typeface="Arial"/>
              <a:buNone/>
            </a:pPr>
            <a:r>
              <a:rPr lang="en-US"/>
              <a:t>Here’s an example, the other night I was in a stand-up comedy show, the audience always tweets or posts about the show in social media. We comedians wants to find out people’s compliment. We should we do? Categories? There’re so many posts, too general. Hashtags? We’re not that popular to have a hashtag for that night’s show, under the hashtag of the comedy club, so many post about previous show. Also, not everyone post with a hashtag. Search? Club’s name? Bar’s name? comedian’s name? I need to try multiple times and still get lots of irrelevant posts. If I put all keywords, I get nothing</a:t>
            </a:r>
            <a:endParaRPr/>
          </a:p>
          <a:p>
            <a:pPr indent="0" lvl="0" marL="0" rtl="0" algn="l">
              <a:lnSpc>
                <a:spcPct val="100000"/>
              </a:lnSpc>
              <a:spcBef>
                <a:spcPts val="0"/>
              </a:spcBef>
              <a:spcAft>
                <a:spcPts val="0"/>
              </a:spcAft>
              <a:buClr>
                <a:srgbClr val="000000"/>
              </a:buClr>
              <a:buSzPts val="1400"/>
              <a:buFont typeface="Arial"/>
              <a:buNone/>
            </a:pPr>
            <a:r>
              <a:rPr lang="en-US"/>
              <a:t>That’s why we need unsupervised</a:t>
            </a:r>
            <a:endParaRPr/>
          </a:p>
          <a:p>
            <a:pPr indent="0" lvl="0" marL="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Clr>
                <a:srgbClr val="000000"/>
              </a:buClr>
              <a:buSzPts val="1400"/>
              <a:buFont typeface="Arial"/>
              <a:buNone/>
            </a:pPr>
            <a:r>
              <a:rPr lang="en-US"/>
              <a:t>What if the thing I’m interested in is not that popular to have a hashtag, it also can’t be described by a general category?  </a:t>
            </a:r>
            <a:endParaRPr/>
          </a:p>
          <a:p>
            <a:pPr indent="0" lvl="0" marL="0" rtl="0" algn="l">
              <a:lnSpc>
                <a:spcPct val="100000"/>
              </a:lnSpc>
              <a:spcBef>
                <a:spcPts val="0"/>
              </a:spcBef>
              <a:spcAft>
                <a:spcPts val="0"/>
              </a:spcAft>
              <a:buClr>
                <a:srgbClr val="000000"/>
              </a:buClr>
              <a:buSzPts val="1400"/>
              <a:buFont typeface="Arial"/>
              <a:buNone/>
            </a:pPr>
            <a:r>
              <a:rPr lang="en-US"/>
              <a:t>I search. I need to try multiple times to find it. Also limited length,</a:t>
            </a:r>
            <a:endParaRPr/>
          </a:p>
          <a:p>
            <a:pPr indent="0" lvl="0" marL="0" rtl="0" algn="l">
              <a:lnSpc>
                <a:spcPct val="100000"/>
              </a:lnSpc>
              <a:spcBef>
                <a:spcPts val="0"/>
              </a:spcBef>
              <a:spcAft>
                <a:spcPts val="0"/>
              </a:spcAft>
              <a:buClr>
                <a:srgbClr val="000000"/>
              </a:buClr>
              <a:buSzPts val="1400"/>
              <a:buFont typeface="Arial"/>
              <a:buNone/>
            </a:pPr>
            <a:r>
              <a:rPr lang="en-US"/>
              <a:t>There’re tons of posts under the category FUNNY</a:t>
            </a:r>
            <a:endParaRPr/>
          </a:p>
          <a:p>
            <a:pPr indent="0" lvl="0" marL="0" rtl="0" algn="l">
              <a:lnSpc>
                <a:spcPct val="100000"/>
              </a:lnSpc>
              <a:spcBef>
                <a:spcPts val="0"/>
              </a:spcBef>
              <a:spcAft>
                <a:spcPts val="0"/>
              </a:spcAft>
              <a:buClr>
                <a:srgbClr val="000000"/>
              </a:buClr>
              <a:buSzPts val="1400"/>
              <a:buFont typeface="Arial"/>
              <a:buNone/>
            </a:pPr>
            <a:r>
              <a:rPr lang="en-US"/>
              <a:t>We’re not that popular to have a hashtag for that night’s show. Even if the club has, not everyone will add that hash tag. And it’s not exclusive for that night.</a:t>
            </a:r>
            <a:endParaRPr/>
          </a:p>
          <a:p>
            <a:pPr indent="0" lvl="0" marL="0" rtl="0" algn="l">
              <a:lnSpc>
                <a:spcPct val="100000"/>
              </a:lnSpc>
              <a:spcBef>
                <a:spcPts val="0"/>
              </a:spcBef>
              <a:spcAft>
                <a:spcPts val="0"/>
              </a:spcAft>
              <a:buClr>
                <a:srgbClr val="000000"/>
              </a:buClr>
              <a:buSzPts val="1400"/>
              <a:buFont typeface="Arial"/>
              <a:buNone/>
            </a:pPr>
            <a:r>
              <a:rPr lang="en-US"/>
              <a:t>Search, I tried. I search for the club’s name, the bar’s name, the word ’stand-up comedy’, it’s overwhelming and has many irrelevant posts. If I search all the keywords, I can find nothing.</a:t>
            </a:r>
            <a:endParaRPr/>
          </a:p>
        </p:txBody>
      </p:sp>
      <p:sp>
        <p:nvSpPr>
          <p:cNvPr id="86" name="Google Shape;86;g106051c51f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6051c51fc_3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Another thing is that, posts are context together with images. People tend to just take a photo and post it without description. From the same example I mentioned, someone from the audience just post a screenshot of his notepad as his comment, I can never search that post by keyword searching. That’s why we need Multimodal, to find out similarity between each part of the post.</a:t>
            </a:r>
            <a:endParaRPr/>
          </a:p>
        </p:txBody>
      </p:sp>
      <p:sp>
        <p:nvSpPr>
          <p:cNvPr id="101" name="Google Shape;101;g106051c51fc_3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31efbac29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[GQ, Jiang] </a:t>
            </a:r>
            <a:endParaRPr/>
          </a:p>
          <a:p>
            <a:pPr indent="0" lvl="0" marL="0" rtl="0" algn="l">
              <a:lnSpc>
                <a:spcPct val="100000"/>
              </a:lnSpc>
              <a:spcBef>
                <a:spcPts val="0"/>
              </a:spcBef>
              <a:spcAft>
                <a:spcPts val="0"/>
              </a:spcAft>
              <a:buSzPts val="1400"/>
              <a:buNone/>
            </a:pPr>
            <a:r>
              <a:rPr lang="en-US"/>
              <a:t>It’s just like all social media except, there’s a search button under the post. If you click it, you’re get the search result based on both image and text. Just like a search engine, but in social media for posts.</a:t>
            </a:r>
            <a:endParaRPr/>
          </a:p>
          <a:p>
            <a:pPr indent="0" lvl="0" marL="0" rtl="0" algn="l">
              <a:lnSpc>
                <a:spcPct val="100000"/>
              </a:lnSpc>
              <a:spcBef>
                <a:spcPts val="0"/>
              </a:spcBef>
              <a:spcAft>
                <a:spcPts val="0"/>
              </a:spcAft>
              <a:buSzPts val="1400"/>
              <a:buNone/>
            </a:pPr>
            <a:r>
              <a:rPr lang="en-US"/>
              <a:t>So our project can be a project for fun. Find out who’s with you. But if the feature extraction and clustering has better performance, it can gather the information among huge amount of social media posts. It’s common that someone has a question, someone has an answer, but searching or hashtags won’t bring them together. Hopefully one day machine can do it. </a:t>
            </a:r>
            <a:endParaRPr/>
          </a:p>
        </p:txBody>
      </p:sp>
      <p:sp>
        <p:nvSpPr>
          <p:cNvPr id="118" name="Google Shape;118;g1031efbac2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16d5cdb6c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[Coco, Kyle] Why are we doing this? Like BA side, marketing, user interview, stuff like that. Feel free to change the subtitle~</a:t>
            </a:r>
            <a:endParaRPr/>
          </a:p>
        </p:txBody>
      </p:sp>
      <p:sp>
        <p:nvSpPr>
          <p:cNvPr id="129" name="Google Shape;129;g1016d5cdb6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17579968a_17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[Coco, Kyle] Why are we doing this? Like BA side, marketing, user interview, stuff like that. Feel free to change the subtitle~</a:t>
            </a:r>
            <a:endParaRPr/>
          </a:p>
        </p:txBody>
      </p:sp>
      <p:sp>
        <p:nvSpPr>
          <p:cNvPr id="136" name="Google Shape;136;g1017579968a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16d5cdb6c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[Wenqi] </a:t>
            </a:r>
            <a:r>
              <a:rPr b="1" lang="en-US"/>
              <a:t>So, as mentioned </a:t>
            </a:r>
            <a:r>
              <a:rPr b="1" lang="en-US"/>
              <a:t>earlier</a:t>
            </a:r>
            <a:r>
              <a:rPr b="1" lang="en-US"/>
              <a:t>, our purpose is to find the similar post and our main data source is the image and text data of the user post. So, in order to better understand the content of the post, we extract the categorization information by using APIs. Take the post as an example, our algorithm will send the image and text into Microsoft CV API and IBM NLP API, respectively. And then we will get a Json from the cloud </a:t>
            </a:r>
            <a:r>
              <a:rPr b="1" lang="en-US"/>
              <a:t>platform</a:t>
            </a:r>
            <a:r>
              <a:rPr b="1" lang="en-US"/>
              <a:t>. By doing processing, we can find the two most likely categories of the post.</a:t>
            </a:r>
            <a:endParaRPr b="1"/>
          </a:p>
        </p:txBody>
      </p:sp>
      <p:sp>
        <p:nvSpPr>
          <p:cNvPr id="143" name="Google Shape;143;g1016d5cdb6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16d5cdb6c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[Wenqi] The next step we did is to combine these two text data and throw them into the BERT model. It is a pre-trained model that has the ability to understand the text meaning. </a:t>
            </a:r>
            <a:r>
              <a:rPr lang="en-US"/>
              <a:t>Basically</a:t>
            </a:r>
            <a:r>
              <a:rPr lang="en-US"/>
              <a:t>, it can convert similar text into similar vectors, which is like the Word2Vec model but it has better performance in this scenario</a:t>
            </a:r>
            <a:endParaRPr/>
          </a:p>
        </p:txBody>
      </p:sp>
      <p:sp>
        <p:nvSpPr>
          <p:cNvPr id="165" name="Google Shape;165;g1016d5cdb6c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16d5cdb6c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[Diru] How to use unsupervised model to match a given post.</a:t>
            </a:r>
            <a:endParaRPr>
              <a:solidFill>
                <a:srgbClr val="B7B7B7"/>
              </a:solidFill>
            </a:endParaRPr>
          </a:p>
        </p:txBody>
      </p:sp>
      <p:sp>
        <p:nvSpPr>
          <p:cNvPr id="188" name="Google Shape;188;g1016d5cdb6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id="13" name="Google Shape;13;p12"/>
          <p:cNvPicPr preferRelativeResize="0"/>
          <p:nvPr/>
        </p:nvPicPr>
        <p:blipFill rotWithShape="1">
          <a:blip r:embed="rId2">
            <a:alphaModFix/>
          </a:blip>
          <a:srcRect b="0" l="0" r="0" t="0"/>
          <a:stretch/>
        </p:blipFill>
        <p:spPr>
          <a:xfrm>
            <a:off x="-57150" y="-103325"/>
            <a:ext cx="12793000" cy="7129226"/>
          </a:xfrm>
          <a:prstGeom prst="rect">
            <a:avLst/>
          </a:prstGeom>
          <a:noFill/>
          <a:ln>
            <a:noFill/>
          </a:ln>
        </p:spPr>
      </p:pic>
      <p:pic>
        <p:nvPicPr>
          <p:cNvPr id="14" name="Google Shape;14;p12"/>
          <p:cNvPicPr preferRelativeResize="0"/>
          <p:nvPr/>
        </p:nvPicPr>
        <p:blipFill rotWithShape="1">
          <a:blip r:embed="rId3">
            <a:alphaModFix/>
          </a:blip>
          <a:srcRect b="0" l="4053" r="5053" t="13073"/>
          <a:stretch/>
        </p:blipFill>
        <p:spPr>
          <a:xfrm>
            <a:off x="188675" y="5871875"/>
            <a:ext cx="2656400" cy="864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9" name="Shape 59"/>
        <p:cNvGrpSpPr/>
        <p:nvPr/>
      </p:nvGrpSpPr>
      <p:grpSpPr>
        <a:xfrm>
          <a:off x="0" y="0"/>
          <a:ext cx="0" cy="0"/>
          <a:chOff x="0" y="0"/>
          <a:chExt cx="0" cy="0"/>
        </a:xfrm>
      </p:grpSpPr>
      <p:sp>
        <p:nvSpPr>
          <p:cNvPr id="60" name="Google Shape;60;p21"/>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61" name="Google Shape;61;p21"/>
          <p:cNvSpPr txBox="1"/>
          <p:nvPr>
            <p:ph idx="1" type="subTitle"/>
          </p:nvPr>
        </p:nvSpPr>
        <p:spPr>
          <a:xfrm>
            <a:off x="315100" y="749750"/>
            <a:ext cx="47580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62" name="Google Shape;62;p21"/>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txBox="1"/>
          <p:nvPr/>
        </p:nvSpPr>
        <p:spPr>
          <a:xfrm>
            <a:off x="512700" y="1966150"/>
            <a:ext cx="5499900" cy="3770700"/>
          </a:xfrm>
          <a:prstGeom prst="rect">
            <a:avLst/>
          </a:prstGeom>
          <a:noFill/>
          <a:ln cap="flat" cmpd="sng" w="38100">
            <a:solidFill>
              <a:srgbClr val="0032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sp>
        <p:nvSpPr>
          <p:cNvPr id="64" name="Google Shape;64;p21"/>
          <p:cNvSpPr txBox="1"/>
          <p:nvPr/>
        </p:nvSpPr>
        <p:spPr>
          <a:xfrm>
            <a:off x="6346775" y="1966150"/>
            <a:ext cx="5314200" cy="3770700"/>
          </a:xfrm>
          <a:prstGeom prst="rect">
            <a:avLst/>
          </a:prstGeom>
          <a:noFill/>
          <a:ln cap="flat" cmpd="sng" w="38100">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boto"/>
                <a:ea typeface="Roboto"/>
                <a:cs typeface="Roboto"/>
                <a:sym typeface="Roboto"/>
              </a:rPr>
              <a:t>TEXT</a:t>
            </a:r>
            <a:endParaRPr b="0" i="0" sz="2000" u="none" cap="none" strike="noStrike">
              <a:solidFill>
                <a:schemeClr val="dk1"/>
              </a:solidFill>
              <a:latin typeface="Roboto"/>
              <a:ea typeface="Roboto"/>
              <a:cs typeface="Roboto"/>
              <a:sym typeface="Roboto"/>
            </a:endParaRPr>
          </a:p>
        </p:txBody>
      </p:sp>
      <p:pic>
        <p:nvPicPr>
          <p:cNvPr id="65" name="Google Shape;65;p21"/>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1">
    <p:spTree>
      <p:nvGrpSpPr>
        <p:cNvPr id="66" name="Shape 66"/>
        <p:cNvGrpSpPr/>
        <p:nvPr/>
      </p:nvGrpSpPr>
      <p:grpSpPr>
        <a:xfrm>
          <a:off x="0" y="0"/>
          <a:ext cx="0" cy="0"/>
          <a:chOff x="0" y="0"/>
          <a:chExt cx="0" cy="0"/>
        </a:xfrm>
      </p:grpSpPr>
      <p:sp>
        <p:nvSpPr>
          <p:cNvPr id="67" name="Google Shape;67;p22"/>
          <p:cNvSpPr txBox="1"/>
          <p:nvPr/>
        </p:nvSpPr>
        <p:spPr>
          <a:xfrm>
            <a:off x="609600" y="3193525"/>
            <a:ext cx="11106900" cy="1471200"/>
          </a:xfrm>
          <a:prstGeom prst="rect">
            <a:avLst/>
          </a:prstGeom>
          <a:noFill/>
          <a:ln cap="flat" cmpd="sng" w="28575">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68" name="Google Shape;68;p22"/>
          <p:cNvSpPr txBox="1"/>
          <p:nvPr/>
        </p:nvSpPr>
        <p:spPr>
          <a:xfrm>
            <a:off x="609600" y="1346225"/>
            <a:ext cx="11106900" cy="1573500"/>
          </a:xfrm>
          <a:prstGeom prst="rect">
            <a:avLst/>
          </a:prstGeom>
          <a:noFill/>
          <a:ln cap="flat" cmpd="sng" w="28575">
            <a:solidFill>
              <a:srgbClr val="5B84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69" name="Google Shape;69;p22"/>
          <p:cNvSpPr txBox="1"/>
          <p:nvPr/>
        </p:nvSpPr>
        <p:spPr>
          <a:xfrm>
            <a:off x="609600" y="4938525"/>
            <a:ext cx="11106900" cy="1573500"/>
          </a:xfrm>
          <a:prstGeom prst="rect">
            <a:avLst/>
          </a:prstGeom>
          <a:noFill/>
          <a:ln cap="flat" cmpd="sng" w="28575">
            <a:solidFill>
              <a:srgbClr val="112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50000"/>
              </a:lnSpc>
              <a:spcBef>
                <a:spcPts val="1000"/>
              </a:spcBef>
              <a:spcAft>
                <a:spcPts val="0"/>
              </a:spcAft>
              <a:buClr>
                <a:schemeClr val="dk1"/>
              </a:buClr>
              <a:buSzPts val="1100"/>
              <a:buFont typeface="Arial"/>
              <a:buNone/>
            </a:pPr>
            <a:r>
              <a:rPr b="0" i="0" lang="en-US" sz="2000" u="none" cap="none" strike="noStrike">
                <a:solidFill>
                  <a:schemeClr val="dk1"/>
                </a:solidFill>
                <a:latin typeface="Roboto"/>
                <a:ea typeface="Roboto"/>
                <a:cs typeface="Roboto"/>
                <a:sym typeface="Roboto"/>
              </a:rPr>
              <a:t> </a:t>
            </a:r>
            <a:endParaRPr b="0" i="0" sz="2000" u="none" cap="none" strike="noStrike">
              <a:solidFill>
                <a:schemeClr val="dk1"/>
              </a:solidFill>
              <a:latin typeface="Roboto"/>
              <a:ea typeface="Roboto"/>
              <a:cs typeface="Roboto"/>
              <a:sym typeface="Roboto"/>
            </a:endParaRPr>
          </a:p>
          <a:p>
            <a:pPr indent="0" lvl="0" marL="0" marR="0" rtl="0" algn="l">
              <a:lnSpc>
                <a:spcPct val="50000"/>
              </a:lnSpc>
              <a:spcBef>
                <a:spcPts val="1000"/>
              </a:spcBef>
              <a:spcAft>
                <a:spcPts val="0"/>
              </a:spcAft>
              <a:buClr>
                <a:schemeClr val="dk1"/>
              </a:buClr>
              <a:buSzPts val="1100"/>
              <a:buFont typeface="Arial"/>
              <a:buNone/>
            </a:pPr>
            <a:r>
              <a:rPr b="0" i="0" lang="en-US" sz="2000" u="none" cap="none" strike="noStrike">
                <a:solidFill>
                  <a:schemeClr val="dk1"/>
                </a:solidFill>
                <a:latin typeface="Roboto"/>
                <a:ea typeface="Roboto"/>
                <a:cs typeface="Roboto"/>
                <a:sym typeface="Roboto"/>
              </a:rPr>
              <a:t>TEXT</a:t>
            </a:r>
            <a:endParaRPr b="0" i="0" sz="20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t/>
            </a:r>
            <a:endParaRPr b="0" i="0" sz="28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chemeClr val="dk1"/>
              </a:buClr>
              <a:buSzPts val="1100"/>
              <a:buFont typeface="Arial"/>
              <a:buNone/>
            </a:pPr>
            <a:r>
              <a:t/>
            </a:r>
            <a:endParaRPr b="0" i="0" sz="2800" u="none" cap="none" strike="noStrike">
              <a:solidFill>
                <a:schemeClr val="dk1"/>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chemeClr val="dk1"/>
              </a:solidFill>
              <a:latin typeface="Roboto"/>
              <a:ea typeface="Roboto"/>
              <a:cs typeface="Roboto"/>
              <a:sym typeface="Roboto"/>
            </a:endParaRPr>
          </a:p>
        </p:txBody>
      </p:sp>
      <p:sp>
        <p:nvSpPr>
          <p:cNvPr id="70" name="Google Shape;70;p22"/>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71" name="Google Shape;71;p22"/>
          <p:cNvSpPr txBox="1"/>
          <p:nvPr>
            <p:ph idx="1" type="subTitle"/>
          </p:nvPr>
        </p:nvSpPr>
        <p:spPr>
          <a:xfrm>
            <a:off x="302475" y="749750"/>
            <a:ext cx="47580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pic>
        <p:nvPicPr>
          <p:cNvPr id="72" name="Google Shape;72;p22"/>
          <p:cNvPicPr preferRelativeResize="0"/>
          <p:nvPr/>
        </p:nvPicPr>
        <p:blipFill rotWithShape="1">
          <a:blip r:embed="rId2">
            <a:alphaModFix/>
          </a:blip>
          <a:srcRect b="0" l="0" r="0" t="0"/>
          <a:stretch/>
        </p:blipFill>
        <p:spPr>
          <a:xfrm>
            <a:off x="10263500" y="190575"/>
            <a:ext cx="1801425" cy="609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15" name="Shape 15"/>
        <p:cNvGrpSpPr/>
        <p:nvPr/>
      </p:nvGrpSpPr>
      <p:grpSpPr>
        <a:xfrm>
          <a:off x="0" y="0"/>
          <a:ext cx="0" cy="0"/>
          <a:chOff x="0" y="0"/>
          <a:chExt cx="0" cy="0"/>
        </a:xfrm>
      </p:grpSpPr>
      <p:sp>
        <p:nvSpPr>
          <p:cNvPr id="16" name="Google Shape;16;p16"/>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17" name="Google Shape;17;p16"/>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18" name="Google Shape;18;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9" name="Google Shape;19;p16"/>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20" name="Google Shape;20;p16"/>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1" name="Shape 21"/>
        <p:cNvGrpSpPr/>
        <p:nvPr/>
      </p:nvGrpSpPr>
      <p:grpSpPr>
        <a:xfrm>
          <a:off x="0" y="0"/>
          <a:ext cx="0" cy="0"/>
          <a:chOff x="0" y="0"/>
          <a:chExt cx="0" cy="0"/>
        </a:xfrm>
      </p:grpSpPr>
      <p:sp>
        <p:nvSpPr>
          <p:cNvPr id="22" name="Google Shape;22;p17"/>
          <p:cNvSpPr txBox="1"/>
          <p:nvPr/>
        </p:nvSpPr>
        <p:spPr>
          <a:xfrm>
            <a:off x="512700" y="1966150"/>
            <a:ext cx="5499900" cy="3770700"/>
          </a:xfrm>
          <a:prstGeom prst="rect">
            <a:avLst/>
          </a:prstGeom>
          <a:noFill/>
          <a:ln cap="flat" cmpd="sng" w="38100">
            <a:solidFill>
              <a:srgbClr val="0032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sp>
        <p:nvSpPr>
          <p:cNvPr id="23" name="Google Shape;23;p17"/>
          <p:cNvSpPr txBox="1"/>
          <p:nvPr/>
        </p:nvSpPr>
        <p:spPr>
          <a:xfrm>
            <a:off x="6346775" y="1966150"/>
            <a:ext cx="5314200" cy="3770700"/>
          </a:xfrm>
          <a:prstGeom prst="rect">
            <a:avLst/>
          </a:prstGeom>
          <a:noFill/>
          <a:ln cap="flat" cmpd="sng" w="38100">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p:txBody>
      </p:sp>
      <p:pic>
        <p:nvPicPr>
          <p:cNvPr id="24" name="Google Shape;24;p17"/>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25" name="Google Shape;25;p17"/>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26" name="Google Shape;26;p17"/>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27" name="Google Shape;27;p17"/>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28" name="Shape 28"/>
        <p:cNvGrpSpPr/>
        <p:nvPr/>
      </p:nvGrpSpPr>
      <p:grpSpPr>
        <a:xfrm>
          <a:off x="0" y="0"/>
          <a:ext cx="0" cy="0"/>
          <a:chOff x="0" y="0"/>
          <a:chExt cx="0" cy="0"/>
        </a:xfrm>
      </p:grpSpPr>
      <p:sp>
        <p:nvSpPr>
          <p:cNvPr id="29" name="Google Shape;29;p18"/>
          <p:cNvSpPr txBox="1"/>
          <p:nvPr/>
        </p:nvSpPr>
        <p:spPr>
          <a:xfrm>
            <a:off x="609600" y="3193525"/>
            <a:ext cx="11106900" cy="1471200"/>
          </a:xfrm>
          <a:prstGeom prst="rect">
            <a:avLst/>
          </a:prstGeom>
          <a:noFill/>
          <a:ln cap="flat" cmpd="sng" w="28575">
            <a:solidFill>
              <a:srgbClr val="F98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0" name="Google Shape;30;p18"/>
          <p:cNvSpPr txBox="1"/>
          <p:nvPr/>
        </p:nvSpPr>
        <p:spPr>
          <a:xfrm>
            <a:off x="609600" y="1346225"/>
            <a:ext cx="11106900" cy="1573500"/>
          </a:xfrm>
          <a:prstGeom prst="rect">
            <a:avLst/>
          </a:prstGeom>
          <a:noFill/>
          <a:ln cap="flat" cmpd="sng" w="28575">
            <a:solidFill>
              <a:srgbClr val="5B84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50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31" name="Google Shape;31;p18"/>
          <p:cNvSpPr txBox="1"/>
          <p:nvPr/>
        </p:nvSpPr>
        <p:spPr>
          <a:xfrm>
            <a:off x="609600" y="4938525"/>
            <a:ext cx="11106900" cy="1573500"/>
          </a:xfrm>
          <a:prstGeom prst="rect">
            <a:avLst/>
          </a:prstGeom>
          <a:noFill/>
          <a:ln cap="flat" cmpd="sng" w="28575">
            <a:solidFill>
              <a:srgbClr val="11224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50000"/>
              </a:lnSpc>
              <a:spcBef>
                <a:spcPts val="1000"/>
              </a:spcBef>
              <a:spcAft>
                <a:spcPts val="0"/>
              </a:spcAft>
              <a:buClr>
                <a:srgbClr val="000000"/>
              </a:buClr>
              <a:buSzPts val="1100"/>
              <a:buFont typeface="Arial"/>
              <a:buNone/>
            </a:pPr>
            <a:r>
              <a:rPr b="0" i="0" lang="en-US"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50000"/>
              </a:lnSpc>
              <a:spcBef>
                <a:spcPts val="1000"/>
              </a:spcBef>
              <a:spcAft>
                <a:spcPts val="0"/>
              </a:spcAft>
              <a:buClr>
                <a:srgbClr val="000000"/>
              </a:buClr>
              <a:buSzPts val="1100"/>
              <a:buFont typeface="Arial"/>
              <a:buNone/>
            </a:pPr>
            <a:r>
              <a:rPr b="0" i="0" lang="en-US" sz="2000" u="none" cap="none" strike="noStrike">
                <a:solidFill>
                  <a:srgbClr val="000000"/>
                </a:solidFill>
                <a:latin typeface="Roboto"/>
                <a:ea typeface="Roboto"/>
                <a:cs typeface="Roboto"/>
                <a:sym typeface="Roboto"/>
              </a:rPr>
              <a:t>TEXT</a:t>
            </a:r>
            <a:endParaRPr b="0" i="0" sz="20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1100"/>
              <a:buFont typeface="Arial"/>
              <a:buNone/>
            </a:pPr>
            <a:r>
              <a:t/>
            </a:r>
            <a:endParaRPr b="0" i="0" sz="28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1100"/>
              <a:buFont typeface="Arial"/>
              <a:buNone/>
            </a:pPr>
            <a:r>
              <a:t/>
            </a:r>
            <a:endParaRPr b="0" i="0" sz="2800" u="none" cap="none" strike="noStrike">
              <a:solidFill>
                <a:srgbClr val="000000"/>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Roboto"/>
              <a:ea typeface="Roboto"/>
              <a:cs typeface="Roboto"/>
              <a:sym typeface="Roboto"/>
            </a:endParaRPr>
          </a:p>
        </p:txBody>
      </p:sp>
      <p:pic>
        <p:nvPicPr>
          <p:cNvPr id="32" name="Google Shape;32;p18"/>
          <p:cNvPicPr preferRelativeResize="0"/>
          <p:nvPr/>
        </p:nvPicPr>
        <p:blipFill rotWithShape="1">
          <a:blip r:embed="rId2">
            <a:alphaModFix/>
          </a:blip>
          <a:srcRect b="0" l="0" r="0" t="0"/>
          <a:stretch/>
        </p:blipFill>
        <p:spPr>
          <a:xfrm>
            <a:off x="10263500" y="190575"/>
            <a:ext cx="1801425" cy="609700"/>
          </a:xfrm>
          <a:prstGeom prst="rect">
            <a:avLst/>
          </a:prstGeom>
          <a:noFill/>
          <a:ln>
            <a:noFill/>
          </a:ln>
        </p:spPr>
      </p:pic>
      <p:sp>
        <p:nvSpPr>
          <p:cNvPr id="33" name="Google Shape;33;p18"/>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34" name="Google Shape;34;p18"/>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35" name="Google Shape;35;p18"/>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g106051c51fc_3_48"/>
          <p:cNvSpPr txBox="1"/>
          <p:nvPr>
            <p:ph idx="12" type="sldNum"/>
          </p:nvPr>
        </p:nvSpPr>
        <p:spPr>
          <a:xfrm>
            <a:off x="11336443" y="6576891"/>
            <a:ext cx="855600" cy="1734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38" name="Google Shape;38;g106051c51fc_3_48"/>
          <p:cNvPicPr preferRelativeResize="0"/>
          <p:nvPr/>
        </p:nvPicPr>
        <p:blipFill rotWithShape="1">
          <a:blip r:embed="rId2">
            <a:alphaModFix amt="50000"/>
          </a:blip>
          <a:srcRect b="0" l="2659" r="-2660" t="0"/>
          <a:stretch/>
        </p:blipFill>
        <p:spPr>
          <a:xfrm>
            <a:off x="-106475" y="0"/>
            <a:ext cx="9124815" cy="6857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14"/>
          <p:cNvSpPr txBox="1"/>
          <p:nvPr>
            <p:ph idx="12" type="sldNum"/>
          </p:nvPr>
        </p:nvSpPr>
        <p:spPr>
          <a:xfrm>
            <a:off x="11336443" y="6576891"/>
            <a:ext cx="855600" cy="1734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44" name="Google Shape;44;p14"/>
          <p:cNvPicPr preferRelativeResize="0"/>
          <p:nvPr/>
        </p:nvPicPr>
        <p:blipFill rotWithShape="1">
          <a:blip r:embed="rId2">
            <a:alphaModFix amt="50000"/>
          </a:blip>
          <a:srcRect b="0" l="2659" r="-2660" t="0"/>
          <a:stretch/>
        </p:blipFill>
        <p:spPr>
          <a:xfrm>
            <a:off x="-106475" y="0"/>
            <a:ext cx="9124815" cy="68579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15"/>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47" name="Google Shape;47;p15"/>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48" name="Google Shape;48;p15"/>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 name="Google Shape;49;p15"/>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rgbClr val="11224D"/>
        </a:solidFill>
      </p:bgPr>
    </p:bg>
    <p:spTree>
      <p:nvGrpSpPr>
        <p:cNvPr id="50" name="Shape 50"/>
        <p:cNvGrpSpPr/>
        <p:nvPr/>
      </p:nvGrpSpPr>
      <p:grpSpPr>
        <a:xfrm>
          <a:off x="0" y="0"/>
          <a:ext cx="0" cy="0"/>
          <a:chOff x="0" y="0"/>
          <a:chExt cx="0" cy="0"/>
        </a:xfrm>
      </p:grpSpPr>
      <p:pic>
        <p:nvPicPr>
          <p:cNvPr id="51" name="Google Shape;51;p19"/>
          <p:cNvPicPr preferRelativeResize="0"/>
          <p:nvPr/>
        </p:nvPicPr>
        <p:blipFill rotWithShape="1">
          <a:blip r:embed="rId2">
            <a:alphaModFix amt="50000"/>
          </a:blip>
          <a:srcRect b="0" l="2659" r="-2660" t="0"/>
          <a:stretch/>
        </p:blipFill>
        <p:spPr>
          <a:xfrm>
            <a:off x="-106475" y="0"/>
            <a:ext cx="9124815" cy="6857999"/>
          </a:xfrm>
          <a:prstGeom prst="rect">
            <a:avLst/>
          </a:prstGeom>
          <a:noFill/>
          <a:ln>
            <a:noFill/>
          </a:ln>
        </p:spPr>
      </p:pic>
      <p:pic>
        <p:nvPicPr>
          <p:cNvPr id="52" name="Google Shape;52;p19"/>
          <p:cNvPicPr preferRelativeResize="0"/>
          <p:nvPr/>
        </p:nvPicPr>
        <p:blipFill rotWithShape="1">
          <a:blip r:embed="rId3">
            <a:alphaModFix/>
          </a:blip>
          <a:srcRect b="0" l="4053" r="5053" t="13073"/>
          <a:stretch/>
        </p:blipFill>
        <p:spPr>
          <a:xfrm>
            <a:off x="188675" y="5871875"/>
            <a:ext cx="2656400" cy="864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20"/>
          <p:cNvSpPr txBox="1"/>
          <p:nvPr>
            <p:ph type="ctrTitle"/>
          </p:nvPr>
        </p:nvSpPr>
        <p:spPr>
          <a:xfrm>
            <a:off x="63100" y="75725"/>
            <a:ext cx="6550500" cy="8394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rgbClr val="003262"/>
              </a:buClr>
              <a:buSzPts val="3000"/>
              <a:buFont typeface="Montserrat"/>
              <a:buNone/>
              <a:defRPr b="1" i="0" sz="3000" u="none" cap="none" strike="noStrike">
                <a:solidFill>
                  <a:srgbClr val="003262"/>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None/>
              <a:defRPr b="0" i="0" sz="6900" u="none" cap="none" strike="noStrike">
                <a:solidFill>
                  <a:srgbClr val="000000"/>
                </a:solidFill>
                <a:latin typeface="Arial"/>
                <a:ea typeface="Arial"/>
                <a:cs typeface="Arial"/>
                <a:sym typeface="Arial"/>
              </a:defRPr>
            </a:lvl9pPr>
          </a:lstStyle>
          <a:p/>
        </p:txBody>
      </p:sp>
      <p:sp>
        <p:nvSpPr>
          <p:cNvPr id="55" name="Google Shape;55;p20"/>
          <p:cNvSpPr txBox="1"/>
          <p:nvPr>
            <p:ph idx="1" type="subTitle"/>
          </p:nvPr>
        </p:nvSpPr>
        <p:spPr>
          <a:xfrm>
            <a:off x="183050" y="749750"/>
            <a:ext cx="4991700" cy="683100"/>
          </a:xfrm>
          <a:prstGeom prst="rect">
            <a:avLst/>
          </a:prstGeom>
          <a:noFill/>
          <a:ln>
            <a:noFill/>
          </a:ln>
        </p:spPr>
        <p:txBody>
          <a:bodyPr anchorCtr="0" anchor="t" bIns="121900" lIns="121900" spcFirstLastPara="1" rIns="121900" wrap="square" tIns="121900">
            <a:noAutofit/>
          </a:bodyPr>
          <a:lstStyle>
            <a:lvl1pPr lvl="0" marR="0" rtl="0" algn="ctr">
              <a:lnSpc>
                <a:spcPct val="100000"/>
              </a:lnSpc>
              <a:spcBef>
                <a:spcPts val="0"/>
              </a:spcBef>
              <a:spcAft>
                <a:spcPts val="0"/>
              </a:spcAft>
              <a:buClr>
                <a:srgbClr val="F98125"/>
              </a:buClr>
              <a:buSzPts val="2500"/>
              <a:buFont typeface="Roboto"/>
              <a:buNone/>
              <a:defRPr b="0" i="0" sz="2500" u="none" cap="none" strike="noStrike">
                <a:solidFill>
                  <a:srgbClr val="F98125"/>
                </a:solidFill>
                <a:latin typeface="Roboto"/>
                <a:ea typeface="Roboto"/>
                <a:cs typeface="Roboto"/>
                <a:sym typeface="Roboto"/>
              </a:defRPr>
            </a:lvl1pPr>
            <a:lvl2pPr lvl="1"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500"/>
              <a:buFont typeface="Arial"/>
              <a:buNone/>
              <a:defRPr b="0" i="0" sz="2500" u="none" cap="none" strike="noStrike">
                <a:solidFill>
                  <a:srgbClr val="000000"/>
                </a:solidFill>
                <a:latin typeface="Arial"/>
                <a:ea typeface="Arial"/>
                <a:cs typeface="Arial"/>
                <a:sym typeface="Arial"/>
              </a:defRPr>
            </a:lvl9pPr>
          </a:lstStyle>
          <a:p/>
        </p:txBody>
      </p:sp>
      <p:sp>
        <p:nvSpPr>
          <p:cNvPr id="56" name="Google Shape;56;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7" name="Google Shape;57;p20"/>
          <p:cNvPicPr preferRelativeResize="0"/>
          <p:nvPr/>
        </p:nvPicPr>
        <p:blipFill rotWithShape="1">
          <a:blip r:embed="rId2">
            <a:alphaModFix/>
          </a:blip>
          <a:srcRect b="0" l="0" r="0" t="0"/>
          <a:stretch/>
        </p:blipFill>
        <p:spPr>
          <a:xfrm>
            <a:off x="10226875" y="6132625"/>
            <a:ext cx="1801425" cy="609700"/>
          </a:xfrm>
          <a:prstGeom prst="rect">
            <a:avLst/>
          </a:prstGeom>
          <a:noFill/>
          <a:ln>
            <a:noFill/>
          </a:ln>
        </p:spPr>
      </p:pic>
      <p:sp>
        <p:nvSpPr>
          <p:cNvPr id="58" name="Google Shape;58;p20"/>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39" name="Shape 39"/>
        <p:cNvGrpSpPr/>
        <p:nvPr/>
      </p:nvGrpSpPr>
      <p:grpSpPr>
        <a:xfrm>
          <a:off x="0" y="0"/>
          <a:ext cx="0" cy="0"/>
          <a:chOff x="0" y="0"/>
          <a:chExt cx="0" cy="0"/>
        </a:xfrm>
      </p:grpSpPr>
      <p:sp>
        <p:nvSpPr>
          <p:cNvPr id="40" name="Google Shape;40;p13"/>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13"/>
          <p:cNvSpPr txBox="1"/>
          <p:nvPr/>
        </p:nvSpPr>
        <p:spPr>
          <a:xfrm>
            <a:off x="183050" y="295325"/>
            <a:ext cx="97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hyperlink" Target="http://localhost:63342/DataX-T5/index.html" TargetMode="External"/><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8.gi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224D"/>
        </a:solidFill>
      </p:bgPr>
    </p:bg>
    <p:spTree>
      <p:nvGrpSpPr>
        <p:cNvPr id="76" name="Shape 76"/>
        <p:cNvGrpSpPr/>
        <p:nvPr/>
      </p:nvGrpSpPr>
      <p:grpSpPr>
        <a:xfrm>
          <a:off x="0" y="0"/>
          <a:ext cx="0" cy="0"/>
          <a:chOff x="0" y="0"/>
          <a:chExt cx="0" cy="0"/>
        </a:xfrm>
      </p:grpSpPr>
      <p:pic>
        <p:nvPicPr>
          <p:cNvPr id="77" name="Google Shape;77;g1016d5cdb6c_0_55"/>
          <p:cNvPicPr preferRelativeResize="0"/>
          <p:nvPr/>
        </p:nvPicPr>
        <p:blipFill rotWithShape="1">
          <a:blip r:embed="rId3">
            <a:alphaModFix amt="50000"/>
          </a:blip>
          <a:srcRect b="0" l="2659" r="-2660" t="0"/>
          <a:stretch/>
        </p:blipFill>
        <p:spPr>
          <a:xfrm flipH="1">
            <a:off x="3183250" y="-100350"/>
            <a:ext cx="9655772" cy="7257049"/>
          </a:xfrm>
          <a:prstGeom prst="rect">
            <a:avLst/>
          </a:prstGeom>
          <a:noFill/>
          <a:ln>
            <a:noFill/>
          </a:ln>
        </p:spPr>
      </p:pic>
      <p:sp>
        <p:nvSpPr>
          <p:cNvPr id="78" name="Google Shape;78;g1016d5cdb6c_0_55"/>
          <p:cNvSpPr txBox="1"/>
          <p:nvPr/>
        </p:nvSpPr>
        <p:spPr>
          <a:xfrm>
            <a:off x="1263750" y="4430775"/>
            <a:ext cx="10148100" cy="10737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1800"/>
              <a:buFont typeface="Avenir"/>
              <a:buNone/>
            </a:pPr>
            <a:r>
              <a:rPr b="0" i="0" lang="en-US" sz="2400" u="none" cap="none" strike="noStrike">
                <a:solidFill>
                  <a:schemeClr val="lt2"/>
                </a:solidFill>
                <a:latin typeface="Roboto"/>
                <a:ea typeface="Roboto"/>
                <a:cs typeface="Roboto"/>
                <a:sym typeface="Roboto"/>
              </a:rPr>
              <a:t>Coco    Diru    GQ    Jiang    Kyle    Wenqi    </a:t>
            </a:r>
            <a:endParaRPr b="0" i="0" sz="2400" u="none" cap="none" strike="noStrike">
              <a:solidFill>
                <a:srgbClr val="EEEEEE"/>
              </a:solidFill>
              <a:latin typeface="Roboto"/>
              <a:ea typeface="Roboto"/>
              <a:cs typeface="Roboto"/>
              <a:sym typeface="Roboto"/>
            </a:endParaRPr>
          </a:p>
        </p:txBody>
      </p:sp>
      <p:cxnSp>
        <p:nvCxnSpPr>
          <p:cNvPr id="79" name="Google Shape;79;g1016d5cdb6c_0_55"/>
          <p:cNvCxnSpPr/>
          <p:nvPr/>
        </p:nvCxnSpPr>
        <p:spPr>
          <a:xfrm flipH="1" rot="10800000">
            <a:off x="1494800" y="4349325"/>
            <a:ext cx="9669900" cy="32100"/>
          </a:xfrm>
          <a:prstGeom prst="straightConnector1">
            <a:avLst/>
          </a:prstGeom>
          <a:noFill/>
          <a:ln cap="flat" cmpd="sng" w="9525">
            <a:solidFill>
              <a:srgbClr val="EEEEEE"/>
            </a:solidFill>
            <a:prstDash val="solid"/>
            <a:round/>
            <a:headEnd len="sm" w="sm" type="none"/>
            <a:tailEnd len="sm" w="sm" type="none"/>
          </a:ln>
        </p:spPr>
      </p:cxnSp>
      <p:sp>
        <p:nvSpPr>
          <p:cNvPr id="80" name="Google Shape;80;g1016d5cdb6c_0_55"/>
          <p:cNvSpPr txBox="1"/>
          <p:nvPr/>
        </p:nvSpPr>
        <p:spPr>
          <a:xfrm>
            <a:off x="0" y="2764912"/>
            <a:ext cx="12675601" cy="14109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venir"/>
              <a:buNone/>
            </a:pPr>
            <a:r>
              <a:rPr b="1" i="0" lang="en-US" sz="4800" u="none" cap="none" strike="noStrike">
                <a:solidFill>
                  <a:srgbClr val="F98125"/>
                </a:solidFill>
                <a:latin typeface="Times New Roman"/>
                <a:ea typeface="Times New Roman"/>
                <a:cs typeface="Times New Roman"/>
                <a:sym typeface="Times New Roman"/>
              </a:rPr>
              <a:t>U</a:t>
            </a:r>
            <a:r>
              <a:rPr b="1" i="0" lang="en-US" sz="4800" u="none" cap="none" strike="noStrike">
                <a:solidFill>
                  <a:srgbClr val="EEEEEE"/>
                </a:solidFill>
                <a:latin typeface="Times New Roman"/>
                <a:ea typeface="Times New Roman"/>
                <a:cs typeface="Times New Roman"/>
                <a:sym typeface="Times New Roman"/>
              </a:rPr>
              <a:t>nsupervised </a:t>
            </a:r>
            <a:r>
              <a:rPr b="1" i="0" lang="en-US" sz="4800" u="none" cap="none" strike="noStrike">
                <a:solidFill>
                  <a:srgbClr val="F98125"/>
                </a:solidFill>
                <a:latin typeface="Times New Roman"/>
                <a:ea typeface="Times New Roman"/>
                <a:cs typeface="Times New Roman"/>
                <a:sym typeface="Times New Roman"/>
              </a:rPr>
              <a:t>M</a:t>
            </a:r>
            <a:r>
              <a:rPr b="1" i="0" lang="en-US" sz="4800" u="none" cap="none" strike="noStrike">
                <a:solidFill>
                  <a:srgbClr val="EEEEEE"/>
                </a:solidFill>
                <a:latin typeface="Times New Roman"/>
                <a:ea typeface="Times New Roman"/>
                <a:cs typeface="Times New Roman"/>
                <a:sym typeface="Times New Roman"/>
              </a:rPr>
              <a:t>ultimodal </a:t>
            </a:r>
            <a:r>
              <a:rPr b="1" i="0" lang="en-US" sz="4800" u="none" cap="none" strike="noStrike">
                <a:solidFill>
                  <a:srgbClr val="F98125"/>
                </a:solidFill>
                <a:latin typeface="Times New Roman"/>
                <a:ea typeface="Times New Roman"/>
                <a:cs typeface="Times New Roman"/>
                <a:sym typeface="Times New Roman"/>
              </a:rPr>
              <a:t>M</a:t>
            </a:r>
            <a:r>
              <a:rPr b="1" i="0" lang="en-US" sz="4800" u="none" cap="none" strike="noStrike">
                <a:solidFill>
                  <a:srgbClr val="EEEEEE"/>
                </a:solidFill>
                <a:latin typeface="Times New Roman"/>
                <a:ea typeface="Times New Roman"/>
                <a:cs typeface="Times New Roman"/>
                <a:sym typeface="Times New Roman"/>
              </a:rPr>
              <a:t>atching</a:t>
            </a:r>
            <a:endParaRPr b="0" i="0" sz="4800" u="none" cap="none" strike="noStrike">
              <a:solidFill>
                <a:srgbClr val="EEEEEE"/>
              </a:solidFill>
              <a:latin typeface="Times New Roman"/>
              <a:ea typeface="Times New Roman"/>
              <a:cs typeface="Times New Roman"/>
              <a:sym typeface="Times New Roman"/>
            </a:endParaRPr>
          </a:p>
          <a:p>
            <a:pPr indent="0" lvl="0" marL="0" marR="0" rtl="0" algn="ctr">
              <a:lnSpc>
                <a:spcPct val="150000"/>
              </a:lnSpc>
              <a:spcBef>
                <a:spcPts val="1000"/>
              </a:spcBef>
              <a:spcAft>
                <a:spcPts val="0"/>
              </a:spcAft>
              <a:buClr>
                <a:srgbClr val="000000"/>
              </a:buClr>
              <a:buSzPts val="2400"/>
              <a:buFont typeface="Avenir"/>
              <a:buNone/>
            </a:pPr>
            <a:r>
              <a:rPr b="0" i="0" lang="en-US" sz="3400" u="none" cap="none" strike="noStrike">
                <a:solidFill>
                  <a:srgbClr val="EEEEEE"/>
                </a:solidFill>
                <a:latin typeface="Times New Roman"/>
                <a:ea typeface="Times New Roman"/>
                <a:cs typeface="Times New Roman"/>
                <a:sym typeface="Times New Roman"/>
              </a:rPr>
              <a:t>in social media posts</a:t>
            </a:r>
            <a:endParaRPr b="0" i="0" sz="3400" u="none" cap="none" strike="noStrike">
              <a:solidFill>
                <a:srgbClr val="EEEEEE"/>
              </a:solidFill>
              <a:latin typeface="Times New Roman"/>
              <a:ea typeface="Times New Roman"/>
              <a:cs typeface="Times New Roman"/>
              <a:sym typeface="Times New Roman"/>
            </a:endParaRPr>
          </a:p>
        </p:txBody>
      </p:sp>
      <p:sp>
        <p:nvSpPr>
          <p:cNvPr id="81" name="Google Shape;81;g1016d5cdb6c_0_55"/>
          <p:cNvSpPr txBox="1"/>
          <p:nvPr/>
        </p:nvSpPr>
        <p:spPr>
          <a:xfrm>
            <a:off x="6773350" y="1622650"/>
            <a:ext cx="4660500" cy="49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venir"/>
              <a:buNone/>
            </a:pPr>
            <a:r>
              <a:t/>
            </a:r>
            <a:endParaRPr b="1" i="0" sz="2500" u="none" cap="none" strike="noStrike">
              <a:solidFill>
                <a:srgbClr val="EEEEEE"/>
              </a:solidFill>
              <a:latin typeface="Roboto"/>
              <a:ea typeface="Roboto"/>
              <a:cs typeface="Roboto"/>
              <a:sym typeface="Roboto"/>
            </a:endParaRPr>
          </a:p>
        </p:txBody>
      </p:sp>
      <p:pic>
        <p:nvPicPr>
          <p:cNvPr id="82" name="Google Shape;82;g1016d5cdb6c_0_55"/>
          <p:cNvPicPr preferRelativeResize="0"/>
          <p:nvPr/>
        </p:nvPicPr>
        <p:blipFill rotWithShape="1">
          <a:blip r:embed="rId4">
            <a:alphaModFix/>
          </a:blip>
          <a:srcRect b="0" l="4053" r="5053" t="13073"/>
          <a:stretch/>
        </p:blipFill>
        <p:spPr>
          <a:xfrm>
            <a:off x="112475" y="5948075"/>
            <a:ext cx="2656400" cy="864600"/>
          </a:xfrm>
          <a:prstGeom prst="rect">
            <a:avLst/>
          </a:prstGeom>
          <a:noFill/>
          <a:ln>
            <a:noFill/>
          </a:ln>
        </p:spPr>
      </p:pic>
      <p:sp>
        <p:nvSpPr>
          <p:cNvPr id="83" name="Google Shape;83;g1016d5cdb6c_0_55"/>
          <p:cNvSpPr txBox="1"/>
          <p:nvPr/>
        </p:nvSpPr>
        <p:spPr>
          <a:xfrm>
            <a:off x="9991425" y="6463400"/>
            <a:ext cx="30000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4970AC"/>
                </a:solidFill>
                <a:latin typeface="Spectral ExtraLight"/>
                <a:ea typeface="Spectral ExtraLight"/>
                <a:cs typeface="Spectral ExtraLight"/>
                <a:sym typeface="Spectral ExtraLight"/>
              </a:rPr>
              <a:t>Date: 11/12/2021</a:t>
            </a:r>
            <a:br>
              <a:rPr b="0" i="0" lang="en-US" sz="2400" u="none" cap="none" strike="noStrike">
                <a:solidFill>
                  <a:srgbClr val="4970AC"/>
                </a:solidFill>
                <a:latin typeface="Spectral ExtraLight"/>
                <a:ea typeface="Spectral ExtraLight"/>
                <a:cs typeface="Spectral ExtraLight"/>
                <a:sym typeface="Spectral ExtraLight"/>
              </a:rPr>
            </a:br>
            <a:endParaRPr b="0" i="0" sz="1400" u="none" cap="none" strike="noStrike">
              <a:solidFill>
                <a:srgbClr val="4970AC"/>
              </a:solidFill>
              <a:latin typeface="Spectral ExtraLight"/>
              <a:ea typeface="Spectral ExtraLight"/>
              <a:cs typeface="Spectral ExtraLight"/>
              <a:sym typeface="Spectral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016d5cdb6c_0_32"/>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HOW? </a:t>
            </a:r>
            <a:endParaRPr b="0" i="0" sz="3800" u="none" cap="none" strike="noStrike">
              <a:solidFill>
                <a:srgbClr val="003262"/>
              </a:solidFill>
              <a:latin typeface="Playfair Display Black"/>
              <a:ea typeface="Playfair Display Black"/>
              <a:cs typeface="Playfair Display Black"/>
              <a:sym typeface="Playfair Display Black"/>
            </a:endParaRPr>
          </a:p>
        </p:txBody>
      </p:sp>
      <p:sp>
        <p:nvSpPr>
          <p:cNvPr id="202" name="Google Shape;202;g1016d5cdb6c_0_32"/>
          <p:cNvSpPr txBox="1"/>
          <p:nvPr>
            <p:ph idx="1" type="body"/>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1" i="0" sz="2500" u="none" cap="none" strike="noStrike">
              <a:solidFill>
                <a:srgbClr val="000000"/>
              </a:solidFill>
              <a:latin typeface="Times New Roman"/>
              <a:ea typeface="Times New Roman"/>
              <a:cs typeface="Times New Roman"/>
              <a:sym typeface="Times New Roman"/>
            </a:endParaRPr>
          </a:p>
        </p:txBody>
      </p:sp>
      <p:pic>
        <p:nvPicPr>
          <p:cNvPr id="203" name="Google Shape;203;g1016d5cdb6c_0_32"/>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pic>
        <p:nvPicPr>
          <p:cNvPr id="204" name="Google Shape;204;g1016d5cdb6c_0_32"/>
          <p:cNvPicPr preferRelativeResize="0"/>
          <p:nvPr/>
        </p:nvPicPr>
        <p:blipFill>
          <a:blip r:embed="rId4">
            <a:alphaModFix/>
          </a:blip>
          <a:stretch>
            <a:fillRect/>
          </a:stretch>
        </p:blipFill>
        <p:spPr>
          <a:xfrm>
            <a:off x="409575" y="803100"/>
            <a:ext cx="11372850" cy="601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1031efbac29_0_22"/>
          <p:cNvPicPr preferRelativeResize="0"/>
          <p:nvPr/>
        </p:nvPicPr>
        <p:blipFill rotWithShape="1">
          <a:blip r:embed="rId3">
            <a:alphaModFix/>
          </a:blip>
          <a:srcRect b="0" l="0" r="26519" t="20063"/>
          <a:stretch/>
        </p:blipFill>
        <p:spPr>
          <a:xfrm>
            <a:off x="5304925" y="1265875"/>
            <a:ext cx="4765307" cy="2387949"/>
          </a:xfrm>
          <a:prstGeom prst="rect">
            <a:avLst/>
          </a:prstGeom>
          <a:noFill/>
          <a:ln>
            <a:noFill/>
          </a:ln>
          <a:effectLst>
            <a:outerShdw blurRad="285750" rotWithShape="0" algn="bl" dir="4260000" dist="85725">
              <a:srgbClr val="000000">
                <a:alpha val="64000"/>
              </a:srgbClr>
            </a:outerShdw>
          </a:effectLst>
        </p:spPr>
      </p:pic>
      <p:sp>
        <p:nvSpPr>
          <p:cNvPr id="210" name="Google Shape;210;g1031efbac29_0_22"/>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HOW?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211" name="Google Shape;211;g1031efbac29_0_22"/>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212" name="Google Shape;212;g1031efbac29_0_22"/>
          <p:cNvPicPr preferRelativeResize="0"/>
          <p:nvPr/>
        </p:nvPicPr>
        <p:blipFill rotWithShape="1">
          <a:blip r:embed="rId5">
            <a:alphaModFix/>
          </a:blip>
          <a:srcRect b="0" l="0" r="27730" t="20063"/>
          <a:stretch/>
        </p:blipFill>
        <p:spPr>
          <a:xfrm>
            <a:off x="5873255" y="2010691"/>
            <a:ext cx="4686554" cy="2387949"/>
          </a:xfrm>
          <a:prstGeom prst="rect">
            <a:avLst/>
          </a:prstGeom>
          <a:noFill/>
          <a:ln>
            <a:noFill/>
          </a:ln>
          <a:effectLst>
            <a:outerShdw blurRad="285750" rotWithShape="0" algn="bl" dir="4260000" dist="85725">
              <a:srgbClr val="000000">
                <a:alpha val="64000"/>
              </a:srgbClr>
            </a:outerShdw>
          </a:effectLst>
        </p:spPr>
      </p:pic>
      <p:pic>
        <p:nvPicPr>
          <p:cNvPr id="213" name="Google Shape;213;g1031efbac29_0_22"/>
          <p:cNvPicPr preferRelativeResize="0"/>
          <p:nvPr/>
        </p:nvPicPr>
        <p:blipFill rotWithShape="1">
          <a:blip r:embed="rId6">
            <a:alphaModFix/>
          </a:blip>
          <a:srcRect b="0" l="0" r="27730" t="27288"/>
          <a:stretch/>
        </p:blipFill>
        <p:spPr>
          <a:xfrm>
            <a:off x="6478436" y="3166209"/>
            <a:ext cx="4686554" cy="2172066"/>
          </a:xfrm>
          <a:prstGeom prst="rect">
            <a:avLst/>
          </a:prstGeom>
          <a:noFill/>
          <a:ln>
            <a:noFill/>
          </a:ln>
          <a:effectLst>
            <a:outerShdw blurRad="285750" rotWithShape="0" algn="bl" dir="4260000" dist="85725">
              <a:srgbClr val="000000">
                <a:alpha val="64000"/>
              </a:srgbClr>
            </a:outerShdw>
          </a:effectLst>
        </p:spPr>
      </p:pic>
      <p:pic>
        <p:nvPicPr>
          <p:cNvPr id="214" name="Google Shape;214;g1031efbac29_0_22"/>
          <p:cNvPicPr preferRelativeResize="0"/>
          <p:nvPr/>
        </p:nvPicPr>
        <p:blipFill rotWithShape="1">
          <a:blip r:embed="rId7">
            <a:alphaModFix/>
          </a:blip>
          <a:srcRect b="7388" l="0" r="27730" t="24888"/>
          <a:stretch/>
        </p:blipFill>
        <p:spPr>
          <a:xfrm>
            <a:off x="7244042" y="4398629"/>
            <a:ext cx="4686557" cy="2023122"/>
          </a:xfrm>
          <a:prstGeom prst="rect">
            <a:avLst/>
          </a:prstGeom>
          <a:noFill/>
          <a:ln>
            <a:noFill/>
          </a:ln>
          <a:effectLst>
            <a:outerShdw blurRad="285750" rotWithShape="0" algn="bl" dir="4260000" dist="85725">
              <a:srgbClr val="000000">
                <a:alpha val="64000"/>
              </a:srgbClr>
            </a:outerShdw>
          </a:effectLst>
        </p:spPr>
      </p:pic>
      <p:pic>
        <p:nvPicPr>
          <p:cNvPr id="215" name="Google Shape;215;g1031efbac29_0_22"/>
          <p:cNvPicPr preferRelativeResize="0"/>
          <p:nvPr/>
        </p:nvPicPr>
        <p:blipFill rotWithShape="1">
          <a:blip r:embed="rId8">
            <a:alphaModFix/>
          </a:blip>
          <a:srcRect b="8147" l="0" r="0" t="0"/>
          <a:stretch/>
        </p:blipFill>
        <p:spPr>
          <a:xfrm>
            <a:off x="4611688" y="5007600"/>
            <a:ext cx="1294200" cy="1283847"/>
          </a:xfrm>
          <a:prstGeom prst="rect">
            <a:avLst/>
          </a:prstGeom>
          <a:noFill/>
          <a:ln>
            <a:noFill/>
          </a:ln>
        </p:spPr>
      </p:pic>
      <p:cxnSp>
        <p:nvCxnSpPr>
          <p:cNvPr id="216" name="Google Shape;216;g1031efbac29_0_22"/>
          <p:cNvCxnSpPr/>
          <p:nvPr/>
        </p:nvCxnSpPr>
        <p:spPr>
          <a:xfrm flipH="1" rot="10800000">
            <a:off x="1154050" y="4039050"/>
            <a:ext cx="18600" cy="2252400"/>
          </a:xfrm>
          <a:prstGeom prst="straightConnector1">
            <a:avLst/>
          </a:prstGeom>
          <a:noFill/>
          <a:ln cap="flat" cmpd="sng" w="38100">
            <a:solidFill>
              <a:schemeClr val="dk2"/>
            </a:solidFill>
            <a:prstDash val="solid"/>
            <a:round/>
            <a:headEnd len="med" w="med" type="none"/>
            <a:tailEnd len="med" w="med" type="stealth"/>
          </a:ln>
        </p:spPr>
      </p:cxnSp>
      <p:cxnSp>
        <p:nvCxnSpPr>
          <p:cNvPr id="217" name="Google Shape;217;g1031efbac29_0_22"/>
          <p:cNvCxnSpPr/>
          <p:nvPr/>
        </p:nvCxnSpPr>
        <p:spPr>
          <a:xfrm>
            <a:off x="1172650" y="6272825"/>
            <a:ext cx="2866500" cy="0"/>
          </a:xfrm>
          <a:prstGeom prst="straightConnector1">
            <a:avLst/>
          </a:prstGeom>
          <a:noFill/>
          <a:ln cap="flat" cmpd="sng" w="38100">
            <a:solidFill>
              <a:schemeClr val="dk2"/>
            </a:solidFill>
            <a:prstDash val="solid"/>
            <a:round/>
            <a:headEnd len="med" w="med" type="none"/>
            <a:tailEnd len="med" w="med" type="stealth"/>
          </a:ln>
        </p:spPr>
      </p:cxnSp>
      <p:sp>
        <p:nvSpPr>
          <p:cNvPr id="218" name="Google Shape;218;g1031efbac29_0_22"/>
          <p:cNvSpPr/>
          <p:nvPr/>
        </p:nvSpPr>
        <p:spPr>
          <a:xfrm>
            <a:off x="1465250" y="4504525"/>
            <a:ext cx="521100" cy="1749600"/>
          </a:xfrm>
          <a:prstGeom prst="rect">
            <a:avLst/>
          </a:prstGeom>
          <a:solidFill>
            <a:srgbClr val="E9ACD3">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031efbac29_0_22"/>
          <p:cNvSpPr/>
          <p:nvPr/>
        </p:nvSpPr>
        <p:spPr>
          <a:xfrm>
            <a:off x="1986350" y="4746500"/>
            <a:ext cx="521100" cy="1507500"/>
          </a:xfrm>
          <a:prstGeom prst="rect">
            <a:avLst/>
          </a:prstGeom>
          <a:solidFill>
            <a:srgbClr val="8E7CC3">
              <a:alpha val="80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031efbac29_0_22"/>
          <p:cNvSpPr/>
          <p:nvPr/>
        </p:nvSpPr>
        <p:spPr>
          <a:xfrm>
            <a:off x="2507550" y="4564150"/>
            <a:ext cx="521100" cy="1689900"/>
          </a:xfrm>
          <a:prstGeom prst="rect">
            <a:avLst/>
          </a:prstGeom>
          <a:solidFill>
            <a:srgbClr val="FF4400">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031efbac29_0_22"/>
          <p:cNvSpPr/>
          <p:nvPr/>
        </p:nvSpPr>
        <p:spPr>
          <a:xfrm>
            <a:off x="3028750" y="4355625"/>
            <a:ext cx="521100" cy="1898400"/>
          </a:xfrm>
          <a:prstGeom prst="rect">
            <a:avLst/>
          </a:prstGeom>
          <a:solidFill>
            <a:srgbClr val="E69138">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31efbac29_0_22"/>
          <p:cNvSpPr txBox="1"/>
          <p:nvPr/>
        </p:nvSpPr>
        <p:spPr>
          <a:xfrm>
            <a:off x="446951" y="1437425"/>
            <a:ext cx="6797100" cy="2216400"/>
          </a:xfrm>
          <a:prstGeom prst="rect">
            <a:avLst/>
          </a:prstGeom>
          <a:noFill/>
          <a:ln>
            <a:noFill/>
          </a:ln>
        </p:spPr>
        <p:txBody>
          <a:bodyPr anchorCtr="0" anchor="t" bIns="91425" lIns="91425" spcFirstLastPara="1" rIns="91425" wrap="square" tIns="91425">
            <a:spAutoFit/>
          </a:bodyPr>
          <a:lstStyle/>
          <a:p>
            <a:pPr indent="0" lvl="0" marL="914400" rtl="0" algn="l">
              <a:lnSpc>
                <a:spcPct val="150000"/>
              </a:lnSpc>
              <a:spcBef>
                <a:spcPts val="0"/>
              </a:spcBef>
              <a:spcAft>
                <a:spcPts val="0"/>
              </a:spcAft>
              <a:buNone/>
            </a:pPr>
            <a:r>
              <a:rPr b="1" lang="en-US" sz="2400">
                <a:latin typeface="Times New Roman"/>
                <a:ea typeface="Times New Roman"/>
                <a:cs typeface="Times New Roman"/>
                <a:sym typeface="Times New Roman"/>
              </a:rPr>
              <a:t>Four topics</a:t>
            </a:r>
            <a:endParaRPr b="1" sz="24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b="1" lang="en-US" sz="2400">
                <a:latin typeface="Times New Roman"/>
                <a:ea typeface="Times New Roman"/>
                <a:cs typeface="Times New Roman"/>
                <a:sym typeface="Times New Roman"/>
              </a:rPr>
              <a:t>2k+ posts</a:t>
            </a:r>
            <a:endParaRPr b="1" sz="24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b="1" lang="en-US" sz="2400">
                <a:latin typeface="Times New Roman"/>
                <a:ea typeface="Times New Roman"/>
                <a:cs typeface="Times New Roman"/>
                <a:sym typeface="Times New Roman"/>
              </a:rPr>
              <a:t>Both images &amp; text</a:t>
            </a:r>
            <a:endParaRPr b="1" sz="2400">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rPr b="1" lang="en-US" sz="2400">
                <a:latin typeface="Times New Roman"/>
                <a:ea typeface="Times New Roman"/>
                <a:cs typeface="Times New Roman"/>
                <a:sym typeface="Times New Roman"/>
              </a:rPr>
              <a:t>over 50% reasonable</a:t>
            </a:r>
            <a:endParaRPr b="1"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224D"/>
        </a:solidFill>
      </p:bgPr>
    </p:bg>
    <p:spTree>
      <p:nvGrpSpPr>
        <p:cNvPr id="226" name="Shape 226"/>
        <p:cNvGrpSpPr/>
        <p:nvPr/>
      </p:nvGrpSpPr>
      <p:grpSpPr>
        <a:xfrm>
          <a:off x="0" y="0"/>
          <a:ext cx="0" cy="0"/>
          <a:chOff x="0" y="0"/>
          <a:chExt cx="0" cy="0"/>
        </a:xfrm>
      </p:grpSpPr>
      <p:pic>
        <p:nvPicPr>
          <p:cNvPr id="227" name="Google Shape;227;g106051c51fc_11_0"/>
          <p:cNvPicPr preferRelativeResize="0"/>
          <p:nvPr/>
        </p:nvPicPr>
        <p:blipFill rotWithShape="1">
          <a:blip r:embed="rId3">
            <a:alphaModFix amt="50000"/>
          </a:blip>
          <a:srcRect b="0" l="2659" r="-2660" t="0"/>
          <a:stretch/>
        </p:blipFill>
        <p:spPr>
          <a:xfrm>
            <a:off x="-106475" y="152400"/>
            <a:ext cx="8728527" cy="6560150"/>
          </a:xfrm>
          <a:prstGeom prst="rect">
            <a:avLst/>
          </a:prstGeom>
          <a:noFill/>
          <a:ln>
            <a:noFill/>
          </a:ln>
        </p:spPr>
      </p:pic>
      <p:cxnSp>
        <p:nvCxnSpPr>
          <p:cNvPr id="228" name="Google Shape;228;g106051c51fc_11_0"/>
          <p:cNvCxnSpPr/>
          <p:nvPr/>
        </p:nvCxnSpPr>
        <p:spPr>
          <a:xfrm>
            <a:off x="8457525" y="1351700"/>
            <a:ext cx="9900" cy="4449000"/>
          </a:xfrm>
          <a:prstGeom prst="straightConnector1">
            <a:avLst/>
          </a:prstGeom>
          <a:noFill/>
          <a:ln cap="flat" cmpd="sng" w="9525">
            <a:solidFill>
              <a:srgbClr val="EEEEEE"/>
            </a:solidFill>
            <a:prstDash val="solid"/>
            <a:round/>
            <a:headEnd len="sm" w="sm" type="none"/>
            <a:tailEnd len="sm" w="sm" type="none"/>
          </a:ln>
        </p:spPr>
      </p:cxnSp>
      <p:sp>
        <p:nvSpPr>
          <p:cNvPr id="229" name="Google Shape;229;g106051c51fc_11_0"/>
          <p:cNvSpPr txBox="1"/>
          <p:nvPr/>
        </p:nvSpPr>
        <p:spPr>
          <a:xfrm>
            <a:off x="5867400" y="2780150"/>
            <a:ext cx="2910000" cy="1592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U</a:t>
            </a:r>
            <a:r>
              <a:rPr b="0" i="0" lang="en-US" sz="3300" u="none" cap="none" strike="noStrike">
                <a:solidFill>
                  <a:srgbClr val="EEEEEE"/>
                </a:solidFill>
                <a:latin typeface="Times New Roman"/>
                <a:ea typeface="Times New Roman"/>
                <a:cs typeface="Times New Roman"/>
                <a:sym typeface="Times New Roman"/>
              </a:rPr>
              <a:t>nsupervised </a:t>
            </a:r>
            <a:endParaRPr b="0" i="0" sz="3300" u="none" cap="none" strike="noStrike">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M</a:t>
            </a:r>
            <a:r>
              <a:rPr b="0" i="0" lang="en-US" sz="3300" u="none" cap="none" strike="noStrike">
                <a:solidFill>
                  <a:srgbClr val="EEEEEE"/>
                </a:solidFill>
                <a:latin typeface="Times New Roman"/>
                <a:ea typeface="Times New Roman"/>
                <a:cs typeface="Times New Roman"/>
                <a:sym typeface="Times New Roman"/>
              </a:rPr>
              <a:t>ultimodal </a:t>
            </a:r>
            <a:endParaRPr b="0" i="0" sz="3300" u="none" cap="none" strike="noStrike">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M</a:t>
            </a:r>
            <a:r>
              <a:rPr b="0" i="0" lang="en-US" sz="3300" u="none" cap="none" strike="noStrike">
                <a:solidFill>
                  <a:srgbClr val="EEEEEE"/>
                </a:solidFill>
                <a:latin typeface="Times New Roman"/>
                <a:ea typeface="Times New Roman"/>
                <a:cs typeface="Times New Roman"/>
                <a:sym typeface="Times New Roman"/>
              </a:rPr>
              <a:t>atching</a:t>
            </a:r>
            <a:endParaRPr b="0" i="0" sz="4400" u="none" cap="none" strike="noStrike">
              <a:solidFill>
                <a:srgbClr val="EEEEEE"/>
              </a:solidFill>
              <a:latin typeface="Times New Roman"/>
              <a:ea typeface="Times New Roman"/>
              <a:cs typeface="Times New Roman"/>
              <a:sym typeface="Times New Roman"/>
            </a:endParaRPr>
          </a:p>
        </p:txBody>
      </p:sp>
      <p:pic>
        <p:nvPicPr>
          <p:cNvPr id="230" name="Google Shape;230;g106051c51fc_11_0"/>
          <p:cNvPicPr preferRelativeResize="0"/>
          <p:nvPr/>
        </p:nvPicPr>
        <p:blipFill rotWithShape="1">
          <a:blip r:embed="rId4">
            <a:alphaModFix/>
          </a:blip>
          <a:srcRect b="0" l="4053" r="5053" t="13073"/>
          <a:stretch/>
        </p:blipFill>
        <p:spPr>
          <a:xfrm>
            <a:off x="188675" y="5871875"/>
            <a:ext cx="2656400" cy="864600"/>
          </a:xfrm>
          <a:prstGeom prst="rect">
            <a:avLst/>
          </a:prstGeom>
          <a:noFill/>
          <a:ln>
            <a:noFill/>
          </a:ln>
        </p:spPr>
      </p:pic>
      <p:sp>
        <p:nvSpPr>
          <p:cNvPr id="231" name="Google Shape;231;g106051c51fc_11_0"/>
          <p:cNvSpPr txBox="1"/>
          <p:nvPr/>
        </p:nvSpPr>
        <p:spPr>
          <a:xfrm>
            <a:off x="8409050" y="1317950"/>
            <a:ext cx="3516600" cy="3930600"/>
          </a:xfrm>
          <a:prstGeom prst="rect">
            <a:avLst/>
          </a:prstGeom>
          <a:noFill/>
          <a:ln>
            <a:noFill/>
          </a:ln>
        </p:spPr>
        <p:txBody>
          <a:bodyPr anchorCtr="0" anchor="t" bIns="60925" lIns="121900" spcFirstLastPara="1" rIns="121900" wrap="square" tIns="60925">
            <a:noAutofit/>
          </a:bodyPr>
          <a:lstStyle/>
          <a:p>
            <a:pPr indent="0" lvl="0" marL="0" marR="0" rtl="0" algn="ctr">
              <a:lnSpc>
                <a:spcPct val="150000"/>
              </a:lnSpc>
              <a:spcBef>
                <a:spcPts val="0"/>
              </a:spcBef>
              <a:spcAft>
                <a:spcPts val="0"/>
              </a:spcAft>
              <a:buClr>
                <a:schemeClr val="dk1"/>
              </a:buClr>
              <a:buSzPts val="1800"/>
              <a:buFont typeface="Avenir"/>
              <a:buNone/>
            </a:pPr>
            <a:r>
              <a:rPr b="0" i="0" lang="en-US" sz="3200" u="none" cap="none" strike="noStrike">
                <a:solidFill>
                  <a:srgbClr val="F98125"/>
                </a:solidFill>
                <a:latin typeface="Montserrat"/>
                <a:ea typeface="Montserrat"/>
                <a:cs typeface="Montserrat"/>
                <a:sym typeface="Montserrat"/>
              </a:rPr>
              <a:t>·</a:t>
            </a:r>
            <a:r>
              <a:rPr b="0" i="0" lang="en-US" sz="2400" u="none" cap="none" strike="noStrike">
                <a:solidFill>
                  <a:srgbClr val="F98125"/>
                </a:solidFill>
                <a:latin typeface="Montserrat"/>
                <a:ea typeface="Montserrat"/>
                <a:cs typeface="Montserrat"/>
                <a:sym typeface="Montserrat"/>
              </a:rPr>
              <a:t>   Team 5   </a:t>
            </a:r>
            <a:r>
              <a:rPr b="0" i="0" lang="en-US" sz="3200" u="none" cap="none" strike="noStrike">
                <a:solidFill>
                  <a:srgbClr val="F98125"/>
                </a:solidFill>
                <a:latin typeface="Montserrat"/>
                <a:ea typeface="Montserrat"/>
                <a:cs typeface="Montserrat"/>
                <a:sym typeface="Montserrat"/>
              </a:rPr>
              <a:t>·</a:t>
            </a:r>
            <a:endParaRPr b="0" i="0" sz="2500" u="none" cap="none" strike="noStrike">
              <a:solidFill>
                <a:schemeClr val="lt2"/>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Coco Sun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Diru Jia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GQ Gaoqu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Jiang 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Kyle Atkinson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Wenqi Kou</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lang="en-US" sz="2400">
                <a:solidFill>
                  <a:schemeClr val="lt2"/>
                </a:solidFill>
                <a:latin typeface="Maven Pro"/>
                <a:ea typeface="Maven Pro"/>
                <a:cs typeface="Maven Pro"/>
                <a:sym typeface="Maven Pro"/>
              </a:rPr>
              <a:t>Advisor: Elaine Pang</a:t>
            </a:r>
            <a:endParaRPr b="0" i="0" sz="2400" u="none" cap="none" strike="noStrike">
              <a:solidFill>
                <a:srgbClr val="EEEEEE"/>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venir"/>
              <a:buNone/>
            </a:pPr>
            <a:r>
              <a:t/>
            </a:r>
            <a:endParaRPr b="0" i="0" sz="2400" u="none" cap="none" strike="noStrike">
              <a:solidFill>
                <a:srgbClr val="EEEEEE"/>
              </a:solidFill>
              <a:latin typeface="Roboto"/>
              <a:ea typeface="Roboto"/>
              <a:cs typeface="Roboto"/>
              <a:sym typeface="Roboto"/>
            </a:endParaRPr>
          </a:p>
        </p:txBody>
      </p:sp>
      <p:pic>
        <p:nvPicPr>
          <p:cNvPr id="232" name="Google Shape;232;g106051c51fc_11_0">
            <a:hlinkClick r:id="rId5"/>
          </p:cNvPr>
          <p:cNvPicPr preferRelativeResize="0"/>
          <p:nvPr/>
        </p:nvPicPr>
        <p:blipFill rotWithShape="1">
          <a:blip r:embed="rId6">
            <a:alphaModFix/>
          </a:blip>
          <a:srcRect b="25526" l="0" r="0" t="12741"/>
          <a:stretch/>
        </p:blipFill>
        <p:spPr>
          <a:xfrm>
            <a:off x="-30275" y="-1448300"/>
            <a:ext cx="12980024" cy="8807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06051c51fc_1_4"/>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Future Work</a:t>
            </a:r>
            <a:endParaRPr sz="3800">
              <a:solidFill>
                <a:srgbClr val="003262"/>
              </a:solidFill>
              <a:latin typeface="Playfair Display Black"/>
              <a:ea typeface="Playfair Display Black"/>
              <a:cs typeface="Playfair Display Black"/>
              <a:sym typeface="Playfair Display Black"/>
            </a:endParaRPr>
          </a:p>
        </p:txBody>
      </p:sp>
      <p:pic>
        <p:nvPicPr>
          <p:cNvPr id="238" name="Google Shape;238;g106051c51fc_1_4"/>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239" name="Google Shape;239;g106051c51fc_1_4"/>
          <p:cNvSpPr txBox="1"/>
          <p:nvPr>
            <p:ph idx="1" type="body"/>
          </p:nvPr>
        </p:nvSpPr>
        <p:spPr>
          <a:xfrm>
            <a:off x="646300" y="1639250"/>
            <a:ext cx="6421200" cy="5350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US" sz="2300">
                <a:latin typeface="Roboto"/>
                <a:ea typeface="Roboto"/>
                <a:cs typeface="Roboto"/>
                <a:sym typeface="Roboto"/>
              </a:rPr>
              <a:t>Supervised Learning</a:t>
            </a:r>
            <a:endParaRPr b="1" sz="2300">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Available labels: Hashtags, Categories</a:t>
            </a:r>
            <a:endParaRPr b="1" sz="2300">
              <a:latin typeface="Roboto"/>
              <a:ea typeface="Roboto"/>
              <a:cs typeface="Roboto"/>
              <a:sym typeface="Roboto"/>
            </a:endParaRPr>
          </a:p>
          <a:p>
            <a:pPr indent="0" lvl="0" marL="0" rtl="0" algn="l">
              <a:lnSpc>
                <a:spcPct val="150000"/>
              </a:lnSpc>
              <a:spcBef>
                <a:spcPts val="0"/>
              </a:spcBef>
              <a:spcAft>
                <a:spcPts val="0"/>
              </a:spcAft>
              <a:buNone/>
            </a:pPr>
            <a:r>
              <a:rPr b="1" lang="en-US" sz="2300">
                <a:latin typeface="Roboto"/>
                <a:ea typeface="Roboto"/>
                <a:cs typeface="Roboto"/>
                <a:sym typeface="Roboto"/>
              </a:rPr>
              <a:t>Feature Extraction &amp; Engineering</a:t>
            </a:r>
            <a:endParaRPr sz="2400">
              <a:latin typeface="Times New Roman"/>
              <a:ea typeface="Times New Roman"/>
              <a:cs typeface="Times New Roman"/>
              <a:sym typeface="Times New Roman"/>
            </a:endParaRPr>
          </a:p>
          <a:p>
            <a:pPr indent="-381000" lvl="0" marL="457200" marR="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Subdivision of posts; Meta data</a:t>
            </a:r>
            <a:endParaRPr b="1" sz="2300">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Late Fusion</a:t>
            </a:r>
            <a:endParaRPr b="1" sz="2300">
              <a:latin typeface="Roboto"/>
              <a:ea typeface="Roboto"/>
              <a:cs typeface="Roboto"/>
              <a:sym typeface="Roboto"/>
            </a:endParaRPr>
          </a:p>
          <a:p>
            <a:pPr indent="0" lvl="0" marL="0" rtl="0" algn="l">
              <a:lnSpc>
                <a:spcPct val="150000"/>
              </a:lnSpc>
              <a:spcBef>
                <a:spcPts val="0"/>
              </a:spcBef>
              <a:spcAft>
                <a:spcPts val="0"/>
              </a:spcAft>
              <a:buNone/>
            </a:pPr>
            <a:r>
              <a:rPr b="1" lang="en-US" sz="2300">
                <a:latin typeface="Roboto"/>
                <a:ea typeface="Roboto"/>
                <a:cs typeface="Roboto"/>
                <a:sym typeface="Roboto"/>
              </a:rPr>
              <a:t>Unsupervised Learning</a:t>
            </a:r>
            <a:endParaRPr b="1" sz="2300">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More Metrics</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Hierarchically</a:t>
            </a:r>
            <a:endParaRPr b="1" sz="2500">
              <a:latin typeface="Roboto"/>
              <a:ea typeface="Roboto"/>
              <a:cs typeface="Roboto"/>
              <a:sym typeface="Roboto"/>
            </a:endParaRPr>
          </a:p>
          <a:p>
            <a:pPr indent="0" lvl="0" marL="0" rtl="0" algn="l">
              <a:lnSpc>
                <a:spcPct val="150000"/>
              </a:lnSpc>
              <a:spcBef>
                <a:spcPts val="0"/>
              </a:spcBef>
              <a:spcAft>
                <a:spcPts val="0"/>
              </a:spcAft>
              <a:buNone/>
            </a:pPr>
            <a:r>
              <a:t/>
            </a:r>
            <a:endParaRPr b="1" sz="2500">
              <a:latin typeface="Roboto"/>
              <a:ea typeface="Roboto"/>
              <a:cs typeface="Roboto"/>
              <a:sym typeface="Roboto"/>
            </a:endParaRPr>
          </a:p>
        </p:txBody>
      </p:sp>
      <p:sp>
        <p:nvSpPr>
          <p:cNvPr id="240" name="Google Shape;240;g106051c51fc_1_4"/>
          <p:cNvSpPr txBox="1"/>
          <p:nvPr/>
        </p:nvSpPr>
        <p:spPr>
          <a:xfrm>
            <a:off x="6967100" y="1639250"/>
            <a:ext cx="57924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Roboto"/>
                <a:ea typeface="Roboto"/>
                <a:cs typeface="Roboto"/>
                <a:sym typeface="Roboto"/>
              </a:rPr>
              <a:t>Database Update</a:t>
            </a:r>
            <a:endParaRPr b="1" sz="2300">
              <a:latin typeface="Roboto"/>
              <a:ea typeface="Roboto"/>
              <a:cs typeface="Roboto"/>
              <a:sym typeface="Roboto"/>
            </a:endParaRPr>
          </a:p>
          <a:p>
            <a:pPr indent="-381000" lvl="0" marL="457200" marR="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Periodically update</a:t>
            </a:r>
            <a:endParaRPr b="1" sz="2300">
              <a:latin typeface="Roboto"/>
              <a:ea typeface="Roboto"/>
              <a:cs typeface="Roboto"/>
              <a:sym typeface="Roboto"/>
            </a:endParaRPr>
          </a:p>
          <a:p>
            <a:pPr indent="0" lvl="0" marL="0" rtl="0" algn="l">
              <a:lnSpc>
                <a:spcPct val="150000"/>
              </a:lnSpc>
              <a:spcBef>
                <a:spcPts val="0"/>
              </a:spcBef>
              <a:spcAft>
                <a:spcPts val="0"/>
              </a:spcAft>
              <a:buNone/>
            </a:pPr>
            <a:r>
              <a:rPr b="1" lang="en-US" sz="2300">
                <a:latin typeface="Roboto"/>
                <a:ea typeface="Roboto"/>
                <a:cs typeface="Roboto"/>
                <a:sym typeface="Roboto"/>
              </a:rPr>
              <a:t>User Feedback</a:t>
            </a:r>
            <a:endParaRPr b="1" sz="2300">
              <a:latin typeface="Roboto"/>
              <a:ea typeface="Roboto"/>
              <a:cs typeface="Roboto"/>
              <a:sym typeface="Roboto"/>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CTR</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Feed back to supervised model</a:t>
            </a:r>
            <a:endParaRPr sz="24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2300">
                <a:latin typeface="Roboto"/>
                <a:ea typeface="Roboto"/>
                <a:cs typeface="Roboto"/>
                <a:sym typeface="Roboto"/>
              </a:rPr>
              <a:t>Vague Description Search</a:t>
            </a:r>
            <a:endParaRPr sz="2400">
              <a:latin typeface="Times New Roman"/>
              <a:ea typeface="Times New Roman"/>
              <a:cs typeface="Times New Roman"/>
              <a:sym typeface="Times New Roman"/>
            </a:endParaRPr>
          </a:p>
        </p:txBody>
      </p:sp>
      <p:sp>
        <p:nvSpPr>
          <p:cNvPr id="241" name="Google Shape;241;g106051c51fc_1_4"/>
          <p:cNvSpPr txBox="1"/>
          <p:nvPr/>
        </p:nvSpPr>
        <p:spPr>
          <a:xfrm>
            <a:off x="270400" y="1069838"/>
            <a:ext cx="4751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500">
                <a:latin typeface="Roboto"/>
                <a:ea typeface="Roboto"/>
                <a:cs typeface="Roboto"/>
                <a:sym typeface="Roboto"/>
              </a:rPr>
              <a:t>Model Training</a:t>
            </a:r>
            <a:endParaRPr/>
          </a:p>
        </p:txBody>
      </p:sp>
      <p:sp>
        <p:nvSpPr>
          <p:cNvPr id="242" name="Google Shape;242;g106051c51fc_1_4"/>
          <p:cNvSpPr txBox="1"/>
          <p:nvPr/>
        </p:nvSpPr>
        <p:spPr>
          <a:xfrm>
            <a:off x="6527300" y="1069838"/>
            <a:ext cx="4751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500">
                <a:latin typeface="Roboto"/>
                <a:ea typeface="Roboto"/>
                <a:cs typeface="Roboto"/>
                <a:sym typeface="Roboto"/>
              </a:rPr>
              <a:t>Product  Upgrade</a:t>
            </a:r>
            <a:r>
              <a:rPr b="1" lang="en-US" sz="2500">
                <a:latin typeface="Roboto"/>
                <a:ea typeface="Roboto"/>
                <a:cs typeface="Roboto"/>
                <a:sym typeface="Roboto"/>
              </a:rPr>
              <a:t> </a:t>
            </a:r>
            <a:endParaRPr/>
          </a:p>
        </p:txBody>
      </p:sp>
      <p:cxnSp>
        <p:nvCxnSpPr>
          <p:cNvPr id="243" name="Google Shape;243;g106051c51fc_1_4"/>
          <p:cNvCxnSpPr/>
          <p:nvPr/>
        </p:nvCxnSpPr>
        <p:spPr>
          <a:xfrm flipH="1" rot="10800000">
            <a:off x="6197650" y="812850"/>
            <a:ext cx="18900" cy="5439600"/>
          </a:xfrm>
          <a:prstGeom prst="straightConnector1">
            <a:avLst/>
          </a:prstGeom>
          <a:noFill/>
          <a:ln cap="flat" cmpd="sng" w="19050">
            <a:solidFill>
              <a:srgbClr val="B7B7B7"/>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224D"/>
        </a:solidFill>
      </p:bgPr>
    </p:bg>
    <p:spTree>
      <p:nvGrpSpPr>
        <p:cNvPr id="247" name="Shape 247"/>
        <p:cNvGrpSpPr/>
        <p:nvPr/>
      </p:nvGrpSpPr>
      <p:grpSpPr>
        <a:xfrm>
          <a:off x="0" y="0"/>
          <a:ext cx="0" cy="0"/>
          <a:chOff x="0" y="0"/>
          <a:chExt cx="0" cy="0"/>
        </a:xfrm>
      </p:grpSpPr>
      <p:pic>
        <p:nvPicPr>
          <p:cNvPr id="248" name="Google Shape;248;g1016d5cdb6c_0_65"/>
          <p:cNvPicPr preferRelativeResize="0"/>
          <p:nvPr/>
        </p:nvPicPr>
        <p:blipFill rotWithShape="1">
          <a:blip r:embed="rId3">
            <a:alphaModFix amt="50000"/>
          </a:blip>
          <a:srcRect b="0" l="2659" r="-2660" t="0"/>
          <a:stretch/>
        </p:blipFill>
        <p:spPr>
          <a:xfrm>
            <a:off x="-106475" y="152400"/>
            <a:ext cx="8728527" cy="6560150"/>
          </a:xfrm>
          <a:prstGeom prst="rect">
            <a:avLst/>
          </a:prstGeom>
          <a:noFill/>
          <a:ln>
            <a:noFill/>
          </a:ln>
        </p:spPr>
      </p:pic>
      <p:cxnSp>
        <p:nvCxnSpPr>
          <p:cNvPr id="249" name="Google Shape;249;g1016d5cdb6c_0_65"/>
          <p:cNvCxnSpPr/>
          <p:nvPr/>
        </p:nvCxnSpPr>
        <p:spPr>
          <a:xfrm>
            <a:off x="8457525" y="1351700"/>
            <a:ext cx="9900" cy="4449000"/>
          </a:xfrm>
          <a:prstGeom prst="straightConnector1">
            <a:avLst/>
          </a:prstGeom>
          <a:noFill/>
          <a:ln cap="flat" cmpd="sng" w="9525">
            <a:solidFill>
              <a:srgbClr val="EEEEEE"/>
            </a:solidFill>
            <a:prstDash val="solid"/>
            <a:round/>
            <a:headEnd len="sm" w="sm" type="none"/>
            <a:tailEnd len="sm" w="sm" type="none"/>
          </a:ln>
        </p:spPr>
      </p:cxnSp>
      <p:sp>
        <p:nvSpPr>
          <p:cNvPr id="250" name="Google Shape;250;g1016d5cdb6c_0_65"/>
          <p:cNvSpPr txBox="1"/>
          <p:nvPr/>
        </p:nvSpPr>
        <p:spPr>
          <a:xfrm>
            <a:off x="5867400" y="2780150"/>
            <a:ext cx="2910000" cy="1592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U</a:t>
            </a:r>
            <a:r>
              <a:rPr b="0" i="0" lang="en-US" sz="3300" u="none" cap="none" strike="noStrike">
                <a:solidFill>
                  <a:srgbClr val="EEEEEE"/>
                </a:solidFill>
                <a:latin typeface="Times New Roman"/>
                <a:ea typeface="Times New Roman"/>
                <a:cs typeface="Times New Roman"/>
                <a:sym typeface="Times New Roman"/>
              </a:rPr>
              <a:t>nsupervised </a:t>
            </a:r>
            <a:endParaRPr b="0" i="0" sz="3300" u="none" cap="none" strike="noStrike">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M</a:t>
            </a:r>
            <a:r>
              <a:rPr b="0" i="0" lang="en-US" sz="3300" u="none" cap="none" strike="noStrike">
                <a:solidFill>
                  <a:srgbClr val="EEEEEE"/>
                </a:solidFill>
                <a:latin typeface="Times New Roman"/>
                <a:ea typeface="Times New Roman"/>
                <a:cs typeface="Times New Roman"/>
                <a:sym typeface="Times New Roman"/>
              </a:rPr>
              <a:t>ultimodal </a:t>
            </a:r>
            <a:endParaRPr b="0" i="0" sz="3300" u="none" cap="none" strike="noStrike">
              <a:solidFill>
                <a:srgbClr val="EEEEE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venir"/>
              <a:buNone/>
            </a:pPr>
            <a:r>
              <a:rPr b="0" i="0" lang="en-US" sz="3300" u="none" cap="none" strike="noStrike">
                <a:solidFill>
                  <a:srgbClr val="F98125"/>
                </a:solidFill>
                <a:latin typeface="Times New Roman"/>
                <a:ea typeface="Times New Roman"/>
                <a:cs typeface="Times New Roman"/>
                <a:sym typeface="Times New Roman"/>
              </a:rPr>
              <a:t>M</a:t>
            </a:r>
            <a:r>
              <a:rPr b="0" i="0" lang="en-US" sz="3300" u="none" cap="none" strike="noStrike">
                <a:solidFill>
                  <a:srgbClr val="EEEEEE"/>
                </a:solidFill>
                <a:latin typeface="Times New Roman"/>
                <a:ea typeface="Times New Roman"/>
                <a:cs typeface="Times New Roman"/>
                <a:sym typeface="Times New Roman"/>
              </a:rPr>
              <a:t>atching</a:t>
            </a:r>
            <a:endParaRPr b="0" i="0" sz="4400" u="none" cap="none" strike="noStrike">
              <a:solidFill>
                <a:srgbClr val="EEEEEE"/>
              </a:solidFill>
              <a:latin typeface="Times New Roman"/>
              <a:ea typeface="Times New Roman"/>
              <a:cs typeface="Times New Roman"/>
              <a:sym typeface="Times New Roman"/>
            </a:endParaRPr>
          </a:p>
        </p:txBody>
      </p:sp>
      <p:pic>
        <p:nvPicPr>
          <p:cNvPr id="251" name="Google Shape;251;g1016d5cdb6c_0_65"/>
          <p:cNvPicPr preferRelativeResize="0"/>
          <p:nvPr/>
        </p:nvPicPr>
        <p:blipFill rotWithShape="1">
          <a:blip r:embed="rId4">
            <a:alphaModFix/>
          </a:blip>
          <a:srcRect b="0" l="4053" r="5053" t="13073"/>
          <a:stretch/>
        </p:blipFill>
        <p:spPr>
          <a:xfrm>
            <a:off x="188675" y="5871875"/>
            <a:ext cx="2656400" cy="864600"/>
          </a:xfrm>
          <a:prstGeom prst="rect">
            <a:avLst/>
          </a:prstGeom>
          <a:noFill/>
          <a:ln>
            <a:noFill/>
          </a:ln>
        </p:spPr>
      </p:pic>
      <p:sp>
        <p:nvSpPr>
          <p:cNvPr id="252" name="Google Shape;252;g1016d5cdb6c_0_65"/>
          <p:cNvSpPr txBox="1"/>
          <p:nvPr/>
        </p:nvSpPr>
        <p:spPr>
          <a:xfrm>
            <a:off x="8409050" y="1317950"/>
            <a:ext cx="3516600" cy="3930600"/>
          </a:xfrm>
          <a:prstGeom prst="rect">
            <a:avLst/>
          </a:prstGeom>
          <a:noFill/>
          <a:ln>
            <a:noFill/>
          </a:ln>
        </p:spPr>
        <p:txBody>
          <a:bodyPr anchorCtr="0" anchor="t" bIns="60925" lIns="121900" spcFirstLastPara="1" rIns="121900" wrap="square" tIns="60925">
            <a:noAutofit/>
          </a:bodyPr>
          <a:lstStyle/>
          <a:p>
            <a:pPr indent="0" lvl="0" marL="0" marR="0" rtl="0" algn="ctr">
              <a:lnSpc>
                <a:spcPct val="150000"/>
              </a:lnSpc>
              <a:spcBef>
                <a:spcPts val="0"/>
              </a:spcBef>
              <a:spcAft>
                <a:spcPts val="0"/>
              </a:spcAft>
              <a:buClr>
                <a:schemeClr val="dk1"/>
              </a:buClr>
              <a:buSzPts val="1800"/>
              <a:buFont typeface="Avenir"/>
              <a:buNone/>
            </a:pPr>
            <a:r>
              <a:rPr b="0" i="0" lang="en-US" sz="3200" u="none" cap="none" strike="noStrike">
                <a:solidFill>
                  <a:srgbClr val="F98125"/>
                </a:solidFill>
                <a:latin typeface="Montserrat"/>
                <a:ea typeface="Montserrat"/>
                <a:cs typeface="Montserrat"/>
                <a:sym typeface="Montserrat"/>
              </a:rPr>
              <a:t>·</a:t>
            </a:r>
            <a:r>
              <a:rPr b="0" i="0" lang="en-US" sz="2400" u="none" cap="none" strike="noStrike">
                <a:solidFill>
                  <a:srgbClr val="F98125"/>
                </a:solidFill>
                <a:latin typeface="Montserrat"/>
                <a:ea typeface="Montserrat"/>
                <a:cs typeface="Montserrat"/>
                <a:sym typeface="Montserrat"/>
              </a:rPr>
              <a:t>   Team 5   </a:t>
            </a:r>
            <a:r>
              <a:rPr b="0" i="0" lang="en-US" sz="3200" u="none" cap="none" strike="noStrike">
                <a:solidFill>
                  <a:srgbClr val="F98125"/>
                </a:solidFill>
                <a:latin typeface="Montserrat"/>
                <a:ea typeface="Montserrat"/>
                <a:cs typeface="Montserrat"/>
                <a:sym typeface="Montserrat"/>
              </a:rPr>
              <a:t>·</a:t>
            </a:r>
            <a:endParaRPr b="0" i="0" sz="2500" u="none" cap="none" strike="noStrike">
              <a:solidFill>
                <a:schemeClr val="lt2"/>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Coco Sun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Diru Jia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GQ Gaoqu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Jiang Qu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Kyle Atkinson    </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i="0" lang="en-US" sz="2400" u="none" cap="none" strike="noStrike">
                <a:solidFill>
                  <a:schemeClr val="lt2"/>
                </a:solidFill>
                <a:latin typeface="Maven Pro"/>
                <a:ea typeface="Maven Pro"/>
                <a:cs typeface="Maven Pro"/>
                <a:sym typeface="Maven Pro"/>
              </a:rPr>
              <a:t>Wenqi Kou</a:t>
            </a:r>
            <a:endParaRPr b="1" i="0" sz="2400" u="none" cap="none" strike="noStrike">
              <a:solidFill>
                <a:schemeClr val="lt2"/>
              </a:solidFill>
              <a:latin typeface="Maven Pro"/>
              <a:ea typeface="Maven Pro"/>
              <a:cs typeface="Maven Pro"/>
              <a:sym typeface="Maven Pro"/>
            </a:endParaRPr>
          </a:p>
          <a:p>
            <a:pPr indent="0" lvl="0" marL="0" marR="0" rtl="0" algn="ctr">
              <a:lnSpc>
                <a:spcPct val="150000"/>
              </a:lnSpc>
              <a:spcBef>
                <a:spcPts val="0"/>
              </a:spcBef>
              <a:spcAft>
                <a:spcPts val="0"/>
              </a:spcAft>
              <a:buClr>
                <a:schemeClr val="dk1"/>
              </a:buClr>
              <a:buSzPts val="1800"/>
              <a:buFont typeface="Avenir"/>
              <a:buNone/>
            </a:pPr>
            <a:r>
              <a:rPr b="1" lang="en-US" sz="2400">
                <a:solidFill>
                  <a:schemeClr val="lt2"/>
                </a:solidFill>
                <a:latin typeface="Maven Pro"/>
                <a:ea typeface="Maven Pro"/>
                <a:cs typeface="Maven Pro"/>
                <a:sym typeface="Maven Pro"/>
              </a:rPr>
              <a:t>Advisor: Elaine Pang</a:t>
            </a:r>
            <a:endParaRPr b="0" i="0" sz="2400" u="none" cap="none" strike="noStrike">
              <a:solidFill>
                <a:srgbClr val="EEEEEE"/>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venir"/>
              <a:buNone/>
            </a:pPr>
            <a:r>
              <a:t/>
            </a:r>
            <a:endParaRPr b="0" i="0" sz="2400" u="none" cap="none" strike="noStrike">
              <a:solidFill>
                <a:srgbClr val="EEEEEE"/>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g106051c51fc_9_0"/>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SHOULD WE</a:t>
            </a:r>
            <a:r>
              <a:rPr b="0" i="0" lang="en-US" sz="3800" u="none" cap="none" strike="noStrike">
                <a:solidFill>
                  <a:srgbClr val="003262"/>
                </a:solidFill>
                <a:latin typeface="Playfair Display Black"/>
                <a:ea typeface="Playfair Display Black"/>
                <a:cs typeface="Playfair Display Black"/>
                <a:sym typeface="Playfair Display Black"/>
              </a:rPr>
              <a:t>?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258" name="Google Shape;258;g106051c51fc_9_0"/>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259" name="Google Shape;259;g106051c51fc_9_0"/>
          <p:cNvSpPr txBox="1"/>
          <p:nvPr>
            <p:ph idx="1" type="body"/>
          </p:nvPr>
        </p:nvSpPr>
        <p:spPr>
          <a:xfrm>
            <a:off x="646200" y="1061550"/>
            <a:ext cx="10899600" cy="4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sz="2500">
              <a:latin typeface="Roboto"/>
              <a:ea typeface="Roboto"/>
              <a:cs typeface="Roboto"/>
              <a:sym typeface="Roboto"/>
            </a:endParaRPr>
          </a:p>
        </p:txBody>
      </p:sp>
      <p:graphicFrame>
        <p:nvGraphicFramePr>
          <p:cNvPr id="260" name="Google Shape;260;g106051c51fc_9_0"/>
          <p:cNvGraphicFramePr/>
          <p:nvPr/>
        </p:nvGraphicFramePr>
        <p:xfrm>
          <a:off x="419150" y="2096825"/>
          <a:ext cx="3000000" cy="3000000"/>
        </p:xfrm>
        <a:graphic>
          <a:graphicData uri="http://schemas.openxmlformats.org/drawingml/2006/table">
            <a:tbl>
              <a:tblPr>
                <a:noFill/>
                <a:tableStyleId>{D5CF958E-F7CD-425E-8AF3-7EC8A9ACF0F7}</a:tableStyleId>
              </a:tblPr>
              <a:tblGrid>
                <a:gridCol w="3290850"/>
                <a:gridCol w="1730350"/>
                <a:gridCol w="2035150"/>
                <a:gridCol w="2035150"/>
                <a:gridCol w="2035150"/>
              </a:tblGrid>
              <a:tr h="100000">
                <a:tc>
                  <a:txBody>
                    <a:bodyPr/>
                    <a:lstStyle/>
                    <a:p>
                      <a:pPr indent="0" lvl="0" marL="0" rtl="0" algn="l">
                        <a:spcBef>
                          <a:spcPts val="0"/>
                        </a:spcBef>
                        <a:spcAft>
                          <a:spcPts val="0"/>
                        </a:spcAft>
                        <a:buNone/>
                      </a:pPr>
                      <a:r>
                        <a:rPr b="1" lang="en-US">
                          <a:solidFill>
                            <a:srgbClr val="003262"/>
                          </a:solidFill>
                          <a:latin typeface="Roboto"/>
                          <a:ea typeface="Roboto"/>
                          <a:cs typeface="Roboto"/>
                          <a:sym typeface="Roboto"/>
                        </a:rPr>
                        <a:t>Question to users</a:t>
                      </a:r>
                      <a:endParaRPr b="1">
                        <a:solidFill>
                          <a:srgbClr val="003262"/>
                        </a:solidFill>
                        <a:latin typeface="Roboto"/>
                        <a:ea typeface="Roboto"/>
                        <a:cs typeface="Roboto"/>
                        <a:sym typeface="Roboto"/>
                      </a:endParaRPr>
                    </a:p>
                  </a:txBody>
                  <a:tcPr marT="91425" marB="91425" marR="91425" marL="91425"/>
                </a:tc>
                <a:tc gridSpan="4">
                  <a:txBody>
                    <a:bodyPr/>
                    <a:lstStyle/>
                    <a:p>
                      <a:pPr indent="0" lvl="0" marL="0" rtl="0" algn="l">
                        <a:spcBef>
                          <a:spcPts val="0"/>
                        </a:spcBef>
                        <a:spcAft>
                          <a:spcPts val="0"/>
                        </a:spcAft>
                        <a:buNone/>
                      </a:pPr>
                      <a:r>
                        <a:t/>
                      </a:r>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1. What is your need relate</a:t>
                      </a:r>
                      <a:endParaRPr>
                        <a:solidFill>
                          <a:srgbClr val="003262"/>
                        </a:solidFill>
                        <a:latin typeface="Roboto"/>
                        <a:ea typeface="Roboto"/>
                        <a:cs typeface="Roboto"/>
                        <a:sym typeface="Roboto"/>
                      </a:endParaRPr>
                    </a:p>
                    <a:p>
                      <a:pPr indent="-317500" lvl="0" marL="457200" rtl="0" algn="l">
                        <a:spcBef>
                          <a:spcPts val="0"/>
                        </a:spcBef>
                        <a:spcAft>
                          <a:spcPts val="0"/>
                        </a:spcAft>
                        <a:buClr>
                          <a:srgbClr val="003262"/>
                        </a:buClr>
                        <a:buSzPts val="1400"/>
                        <a:buFont typeface="Roboto"/>
                        <a:buChar char="-"/>
                      </a:pPr>
                      <a:r>
                        <a:rPr lang="en-US">
                          <a:solidFill>
                            <a:srgbClr val="003262"/>
                          </a:solidFill>
                          <a:latin typeface="Roboto"/>
                          <a:ea typeface="Roboto"/>
                          <a:cs typeface="Roboto"/>
                          <a:sym typeface="Roboto"/>
                        </a:rPr>
                        <a:t>d t ____?</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From the perspective of social media users, they’d like to search for similar content online based on their own posts and interests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The persona of social media influencers still have yet to be tested</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2. Can you talk aloud your expectation and experience while moving through the app?</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Overall positive experiences with the UI</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Expected the platform to be more well-integrated with existing social media platforms instead of on a separate site</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3. As a user, why did final output help or not help your decision-</a:t>
                      </a:r>
                      <a:endParaRPr>
                        <a:solidFill>
                          <a:srgbClr val="003262"/>
                        </a:solidFill>
                        <a:latin typeface="Roboto"/>
                        <a:ea typeface="Roboto"/>
                        <a:cs typeface="Roboto"/>
                        <a:sym typeface="Roboto"/>
                      </a:endParaRPr>
                    </a:p>
                    <a:p>
                      <a:pPr indent="0" lvl="0" marL="0" rtl="0" algn="l">
                        <a:spcBef>
                          <a:spcPts val="0"/>
                        </a:spcBef>
                        <a:spcAft>
                          <a:spcPts val="0"/>
                        </a:spcAft>
                        <a:buNone/>
                      </a:pPr>
                      <a:r>
                        <a:rPr lang="en-US">
                          <a:solidFill>
                            <a:srgbClr val="003262"/>
                          </a:solidFill>
                          <a:latin typeface="Roboto"/>
                          <a:ea typeface="Roboto"/>
                          <a:cs typeface="Roboto"/>
                          <a:sym typeface="Roboto"/>
                        </a:rPr>
                        <a:t>making with your problem?</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Finds closely relevant images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Finds people with similar hobbies</a:t>
                      </a:r>
                      <a:endParaRPr>
                        <a:solidFill>
                          <a:srgbClr val="003262"/>
                        </a:solidFill>
                      </a:endParaRPr>
                    </a:p>
                    <a:p>
                      <a:pPr indent="-317500" lvl="0" marL="457200" rtl="0" algn="ctr">
                        <a:spcBef>
                          <a:spcPts val="0"/>
                        </a:spcBef>
                        <a:spcAft>
                          <a:spcPts val="0"/>
                        </a:spcAft>
                        <a:buClr>
                          <a:srgbClr val="003262"/>
                        </a:buClr>
                        <a:buSzPts val="1400"/>
                        <a:buChar char="-"/>
                      </a:pPr>
                      <a:r>
                        <a:rPr lang="en-US">
                          <a:solidFill>
                            <a:srgbClr val="003262"/>
                          </a:solidFill>
                        </a:rPr>
                        <a:t>Easily index inventory without having barcodes or specific product info</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4. Was the effort in the app worth the return and why?</a:t>
                      </a:r>
                      <a:endParaRPr>
                        <a:solidFill>
                          <a:srgbClr val="003262"/>
                        </a:solidFill>
                        <a:latin typeface="Roboto"/>
                        <a:ea typeface="Roboto"/>
                        <a:cs typeface="Roboto"/>
                        <a:sym typeface="Roboto"/>
                      </a:endParaRPr>
                    </a:p>
                  </a:txBody>
                  <a:tcPr marT="91425" marB="91425" marR="91425" marL="91425"/>
                </a:tc>
                <a:tc gridSpan="4">
                  <a:txBody>
                    <a:bodyPr/>
                    <a:lstStyle/>
                    <a:p>
                      <a:pPr indent="-317500" lvl="0" marL="457200" rtl="0" algn="ctr">
                        <a:spcBef>
                          <a:spcPts val="0"/>
                        </a:spcBef>
                        <a:spcAft>
                          <a:spcPts val="0"/>
                        </a:spcAft>
                        <a:buClr>
                          <a:srgbClr val="003262"/>
                        </a:buClr>
                        <a:buSzPts val="1400"/>
                        <a:buChar char="-"/>
                      </a:pPr>
                      <a:r>
                        <a:rPr lang="en-US">
                          <a:solidFill>
                            <a:srgbClr val="003262"/>
                          </a:solidFill>
                        </a:rPr>
                        <a:t>The effort was worth it because with existing posts on your platform, to it was simply with the click of a button</a:t>
                      </a:r>
                      <a:endParaRPr>
                        <a:solidFill>
                          <a:srgbClr val="003262"/>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a:solidFill>
                            <a:srgbClr val="003262"/>
                          </a:solidFill>
                          <a:latin typeface="Roboto"/>
                          <a:ea typeface="Roboto"/>
                          <a:cs typeface="Roboto"/>
                          <a:sym typeface="Roboto"/>
                        </a:rPr>
                        <a:t>Easy or Difficult?</a:t>
                      </a:r>
                      <a:endParaRPr>
                        <a:solidFill>
                          <a:srgbClr val="003262"/>
                        </a:solidFill>
                        <a:latin typeface="Roboto"/>
                        <a:ea typeface="Roboto"/>
                        <a:cs typeface="Roboto"/>
                        <a:sym typeface="Roboto"/>
                      </a:endParaRPr>
                    </a:p>
                  </a:txBody>
                  <a:tcPr marT="91425" marB="91425" marR="91425" marL="91425"/>
                </a:tc>
                <a:tc gridSpan="4">
                  <a:txBody>
                    <a:bodyPr/>
                    <a:lstStyle/>
                    <a:p>
                      <a:pPr indent="0" lvl="0" marL="0" rtl="0" algn="ctr">
                        <a:spcBef>
                          <a:spcPts val="0"/>
                        </a:spcBef>
                        <a:spcAft>
                          <a:spcPts val="0"/>
                        </a:spcAft>
                        <a:buNone/>
                      </a:pPr>
                      <a:r>
                        <a:rPr lang="en-US">
                          <a:solidFill>
                            <a:srgbClr val="003262"/>
                          </a:solidFill>
                          <a:latin typeface="Roboto"/>
                          <a:ea typeface="Roboto"/>
                          <a:cs typeface="Roboto"/>
                          <a:sym typeface="Roboto"/>
                        </a:rPr>
                        <a:t>Easy</a:t>
                      </a:r>
                      <a:endParaRPr>
                        <a:solidFill>
                          <a:srgbClr val="003262"/>
                        </a:solidFill>
                        <a:latin typeface="Roboto"/>
                        <a:ea typeface="Roboto"/>
                        <a:cs typeface="Roboto"/>
                        <a:sym typeface="Roboto"/>
                      </a:endParaRPr>
                    </a:p>
                  </a:txBody>
                  <a:tcPr marT="91425" marB="91425" marR="91425" marL="91425"/>
                </a:tc>
                <a:tc hMerge="1"/>
                <a:tc hMerge="1"/>
                <a:tc h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06051c51fc_3_0"/>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WHY?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89" name="Google Shape;89;g106051c51fc_3_0"/>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90" name="Google Shape;90;g106051c51fc_3_0"/>
          <p:cNvSpPr txBox="1"/>
          <p:nvPr>
            <p:ph idx="1" type="body"/>
          </p:nvPr>
        </p:nvSpPr>
        <p:spPr>
          <a:xfrm>
            <a:off x="3017525" y="1691825"/>
            <a:ext cx="6144900" cy="668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500"/>
              <a:buFont typeface="Arial"/>
              <a:buNone/>
            </a:pPr>
            <a:r>
              <a:rPr lang="en-US" sz="3200">
                <a:latin typeface="Lobster"/>
                <a:ea typeface="Lobster"/>
                <a:cs typeface="Lobster"/>
                <a:sym typeface="Lobster"/>
              </a:rPr>
              <a:t>Find out</a:t>
            </a:r>
            <a:r>
              <a:rPr b="0" i="0" lang="en-US" sz="1500" u="none" cap="none" strike="noStrike">
                <a:solidFill>
                  <a:srgbClr val="000000"/>
                </a:solidFill>
                <a:latin typeface="Lobster"/>
                <a:ea typeface="Lobster"/>
                <a:cs typeface="Lobster"/>
                <a:sym typeface="Lobster"/>
              </a:rPr>
              <a:t>  </a:t>
            </a:r>
            <a:r>
              <a:rPr lang="en-US" sz="3200">
                <a:latin typeface="Lobster"/>
                <a:ea typeface="Lobster"/>
                <a:cs typeface="Lobster"/>
                <a:sym typeface="Lobster"/>
              </a:rPr>
              <a:t>what people are doing!</a:t>
            </a:r>
            <a:r>
              <a:rPr b="0" i="0" lang="en-US" sz="1500" u="none" cap="none" strike="noStrike">
                <a:solidFill>
                  <a:srgbClr val="000000"/>
                </a:solidFill>
                <a:latin typeface="Lobster"/>
                <a:ea typeface="Lobster"/>
                <a:cs typeface="Lobster"/>
                <a:sym typeface="Lobster"/>
              </a:rPr>
              <a:t> </a:t>
            </a:r>
            <a:endParaRPr b="0" i="0" sz="3200" u="none" cap="none" strike="noStrike">
              <a:solidFill>
                <a:srgbClr val="000000"/>
              </a:solidFill>
              <a:latin typeface="Lobster"/>
              <a:ea typeface="Lobster"/>
              <a:cs typeface="Lobster"/>
              <a:sym typeface="Lobs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Lobster"/>
              <a:ea typeface="Lobster"/>
              <a:cs typeface="Lobster"/>
              <a:sym typeface="Lobster"/>
            </a:endParaRPr>
          </a:p>
        </p:txBody>
      </p:sp>
      <p:pic>
        <p:nvPicPr>
          <p:cNvPr id="91" name="Google Shape;91;g106051c51fc_3_0"/>
          <p:cNvPicPr preferRelativeResize="0"/>
          <p:nvPr/>
        </p:nvPicPr>
        <p:blipFill>
          <a:blip r:embed="rId4">
            <a:alphaModFix/>
          </a:blip>
          <a:stretch>
            <a:fillRect/>
          </a:stretch>
        </p:blipFill>
        <p:spPr>
          <a:xfrm>
            <a:off x="1543450" y="2736051"/>
            <a:ext cx="1776300" cy="1816675"/>
          </a:xfrm>
          <a:prstGeom prst="rect">
            <a:avLst/>
          </a:prstGeom>
          <a:noFill/>
          <a:ln>
            <a:noFill/>
          </a:ln>
        </p:spPr>
      </p:pic>
      <p:pic>
        <p:nvPicPr>
          <p:cNvPr id="92" name="Google Shape;92;g106051c51fc_3_0"/>
          <p:cNvPicPr preferRelativeResize="0"/>
          <p:nvPr/>
        </p:nvPicPr>
        <p:blipFill>
          <a:blip r:embed="rId5">
            <a:alphaModFix/>
          </a:blip>
          <a:stretch>
            <a:fillRect/>
          </a:stretch>
        </p:blipFill>
        <p:spPr>
          <a:xfrm>
            <a:off x="8719852" y="2736039"/>
            <a:ext cx="1776300" cy="1816675"/>
          </a:xfrm>
          <a:prstGeom prst="rect">
            <a:avLst/>
          </a:prstGeom>
          <a:noFill/>
          <a:ln>
            <a:noFill/>
          </a:ln>
        </p:spPr>
      </p:pic>
      <p:pic>
        <p:nvPicPr>
          <p:cNvPr id="93" name="Google Shape;93;g106051c51fc_3_0"/>
          <p:cNvPicPr preferRelativeResize="0"/>
          <p:nvPr/>
        </p:nvPicPr>
        <p:blipFill rotWithShape="1">
          <a:blip r:embed="rId6">
            <a:alphaModFix/>
          </a:blip>
          <a:srcRect b="15098" l="28468" r="27888" t="12798"/>
          <a:stretch/>
        </p:blipFill>
        <p:spPr>
          <a:xfrm>
            <a:off x="5100678" y="2702638"/>
            <a:ext cx="1990647" cy="1883500"/>
          </a:xfrm>
          <a:prstGeom prst="rect">
            <a:avLst/>
          </a:prstGeom>
          <a:noFill/>
          <a:ln>
            <a:noFill/>
          </a:ln>
        </p:spPr>
      </p:pic>
      <p:sp>
        <p:nvSpPr>
          <p:cNvPr id="94" name="Google Shape;94;g106051c51fc_3_0"/>
          <p:cNvSpPr txBox="1"/>
          <p:nvPr>
            <p:ph idx="2" type="body"/>
          </p:nvPr>
        </p:nvSpPr>
        <p:spPr>
          <a:xfrm>
            <a:off x="972250" y="3115075"/>
            <a:ext cx="2918700" cy="5898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Too general</a:t>
            </a:r>
            <a:endParaRPr b="1" sz="2900">
              <a:solidFill>
                <a:srgbClr val="003262"/>
              </a:solidFill>
              <a:latin typeface="Maven Pro"/>
              <a:ea typeface="Maven Pro"/>
              <a:cs typeface="Maven Pro"/>
              <a:sym typeface="Maven Pro"/>
            </a:endParaRPr>
          </a:p>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Not precise</a:t>
            </a:r>
            <a:endParaRPr b="1" sz="2900">
              <a:solidFill>
                <a:srgbClr val="003262"/>
              </a:solidFill>
              <a:latin typeface="Maven Pro"/>
              <a:ea typeface="Maven Pro"/>
              <a:cs typeface="Maven Pro"/>
              <a:sym typeface="Maven Pro"/>
            </a:endParaRPr>
          </a:p>
        </p:txBody>
      </p:sp>
      <p:sp>
        <p:nvSpPr>
          <p:cNvPr id="95" name="Google Shape;95;g106051c51fc_3_0"/>
          <p:cNvSpPr txBox="1"/>
          <p:nvPr>
            <p:ph idx="3" type="body"/>
          </p:nvPr>
        </p:nvSpPr>
        <p:spPr>
          <a:xfrm>
            <a:off x="8148650" y="3115038"/>
            <a:ext cx="2918700" cy="5898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Only if popular</a:t>
            </a:r>
            <a:endParaRPr b="1" sz="2900">
              <a:solidFill>
                <a:srgbClr val="003262"/>
              </a:solidFill>
              <a:latin typeface="Maven Pro"/>
              <a:ea typeface="Maven Pro"/>
              <a:cs typeface="Maven Pro"/>
              <a:sym typeface="Maven Pro"/>
            </a:endParaRPr>
          </a:p>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Not precise</a:t>
            </a:r>
            <a:endParaRPr b="1" sz="2900">
              <a:solidFill>
                <a:srgbClr val="003262"/>
              </a:solidFill>
              <a:latin typeface="Maven Pro"/>
              <a:ea typeface="Maven Pro"/>
              <a:cs typeface="Maven Pro"/>
              <a:sym typeface="Maven Pro"/>
            </a:endParaRPr>
          </a:p>
        </p:txBody>
      </p:sp>
      <p:sp>
        <p:nvSpPr>
          <p:cNvPr id="96" name="Google Shape;96;g106051c51fc_3_0"/>
          <p:cNvSpPr txBox="1"/>
          <p:nvPr>
            <p:ph idx="4" type="body"/>
          </p:nvPr>
        </p:nvSpPr>
        <p:spPr>
          <a:xfrm>
            <a:off x="4182750" y="3134100"/>
            <a:ext cx="3726600" cy="5898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Limited length</a:t>
            </a:r>
            <a:endParaRPr b="1" sz="2900">
              <a:solidFill>
                <a:srgbClr val="003262"/>
              </a:solidFill>
              <a:latin typeface="Maven Pro"/>
              <a:ea typeface="Maven Pro"/>
              <a:cs typeface="Maven Pro"/>
              <a:sym typeface="Maven Pro"/>
            </a:endParaRPr>
          </a:p>
          <a:p>
            <a:pPr indent="0" lvl="0" marL="0" marR="0" rtl="0" algn="ctr">
              <a:lnSpc>
                <a:spcPct val="150000"/>
              </a:lnSpc>
              <a:spcBef>
                <a:spcPts val="0"/>
              </a:spcBef>
              <a:spcAft>
                <a:spcPts val="0"/>
              </a:spcAft>
              <a:buClr>
                <a:srgbClr val="000000"/>
              </a:buClr>
              <a:buSzPts val="2000"/>
              <a:buFont typeface="Arial"/>
              <a:buNone/>
            </a:pPr>
            <a:r>
              <a:rPr b="1" lang="en-US" sz="2900">
                <a:solidFill>
                  <a:srgbClr val="003262"/>
                </a:solidFill>
                <a:latin typeface="Maven Pro"/>
                <a:ea typeface="Maven Pro"/>
                <a:cs typeface="Maven Pro"/>
                <a:sym typeface="Maven Pro"/>
              </a:rPr>
              <a:t>Not precise enough</a:t>
            </a:r>
            <a:endParaRPr b="1" sz="2900">
              <a:solidFill>
                <a:srgbClr val="003262"/>
              </a:solidFill>
              <a:latin typeface="Maven Pro"/>
              <a:ea typeface="Maven Pro"/>
              <a:cs typeface="Maven Pro"/>
              <a:sym typeface="Maven Pro"/>
            </a:endParaRPr>
          </a:p>
        </p:txBody>
      </p:sp>
      <p:sp>
        <p:nvSpPr>
          <p:cNvPr id="97" name="Google Shape;97;g106051c51fc_3_0"/>
          <p:cNvSpPr txBox="1"/>
          <p:nvPr>
            <p:ph idx="5" type="body"/>
          </p:nvPr>
        </p:nvSpPr>
        <p:spPr>
          <a:xfrm>
            <a:off x="3023550" y="5411250"/>
            <a:ext cx="6144900" cy="668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500"/>
              <a:buFont typeface="Arial"/>
              <a:buNone/>
            </a:pPr>
            <a:r>
              <a:rPr lang="en-US" sz="3200">
                <a:latin typeface="Lobster"/>
                <a:ea typeface="Lobster"/>
                <a:cs typeface="Lobster"/>
                <a:sym typeface="Lobster"/>
              </a:rPr>
              <a:t>Find out</a:t>
            </a:r>
            <a:r>
              <a:rPr b="0" i="0" lang="en-US" sz="1500" u="none" cap="none" strike="noStrike">
                <a:solidFill>
                  <a:srgbClr val="000000"/>
                </a:solidFill>
                <a:latin typeface="Lobster"/>
                <a:ea typeface="Lobster"/>
                <a:cs typeface="Lobster"/>
                <a:sym typeface="Lobster"/>
              </a:rPr>
              <a:t> </a:t>
            </a:r>
            <a:r>
              <a:rPr b="0" i="0" lang="en-US" sz="3200" u="none" cap="none" strike="noStrike">
                <a:solidFill>
                  <a:srgbClr val="000000"/>
                </a:solidFill>
                <a:latin typeface="Lobster"/>
                <a:ea typeface="Lobster"/>
                <a:cs typeface="Lobster"/>
                <a:sym typeface="Lobster"/>
              </a:rPr>
              <a:t> </a:t>
            </a:r>
            <a:r>
              <a:rPr lang="en-US" sz="3200">
                <a:latin typeface="Lobster"/>
                <a:ea typeface="Lobster"/>
                <a:cs typeface="Lobster"/>
                <a:sym typeface="Lobster"/>
              </a:rPr>
              <a:t>what </a:t>
            </a:r>
            <a:r>
              <a:rPr lang="en-US" sz="3200">
                <a:solidFill>
                  <a:srgbClr val="F98125"/>
                </a:solidFill>
                <a:latin typeface="Lobster"/>
                <a:ea typeface="Lobster"/>
                <a:cs typeface="Lobster"/>
                <a:sym typeface="Lobster"/>
              </a:rPr>
              <a:t>most </a:t>
            </a:r>
            <a:r>
              <a:rPr lang="en-US" sz="3200">
                <a:latin typeface="Lobster"/>
                <a:ea typeface="Lobster"/>
                <a:cs typeface="Lobster"/>
                <a:sym typeface="Lobster"/>
              </a:rPr>
              <a:t>people are doing!</a:t>
            </a:r>
            <a:r>
              <a:rPr b="0" i="0" lang="en-US" sz="1500" u="none" cap="none" strike="noStrike">
                <a:solidFill>
                  <a:srgbClr val="000000"/>
                </a:solidFill>
                <a:latin typeface="Lobster"/>
                <a:ea typeface="Lobster"/>
                <a:cs typeface="Lobster"/>
                <a:sym typeface="Lobster"/>
              </a:rPr>
              <a:t> </a:t>
            </a:r>
            <a:endParaRPr b="0" i="0" sz="3200" u="none" cap="none" strike="noStrike">
              <a:solidFill>
                <a:srgbClr val="000000"/>
              </a:solidFill>
              <a:latin typeface="Lobster"/>
              <a:ea typeface="Lobster"/>
              <a:cs typeface="Lobster"/>
              <a:sym typeface="Lobs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Lobster"/>
              <a:ea typeface="Lobster"/>
              <a:cs typeface="Lobster"/>
              <a:sym typeface="Lobster"/>
            </a:endParaRPr>
          </a:p>
        </p:txBody>
      </p:sp>
      <p:sp>
        <p:nvSpPr>
          <p:cNvPr id="98" name="Google Shape;98;g106051c51fc_3_0"/>
          <p:cNvSpPr txBox="1"/>
          <p:nvPr>
            <p:ph idx="6" type="title"/>
          </p:nvPr>
        </p:nvSpPr>
        <p:spPr>
          <a:xfrm>
            <a:off x="2031650" y="268600"/>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1" lang="en-US" sz="3300">
                <a:solidFill>
                  <a:srgbClr val="F98125"/>
                </a:solidFill>
                <a:latin typeface="Playfair Display"/>
                <a:ea typeface="Playfair Display"/>
                <a:cs typeface="Playfair Display"/>
                <a:sym typeface="Playfair Display"/>
              </a:rPr>
              <a:t>U</a:t>
            </a:r>
            <a:r>
              <a:rPr b="1" lang="en-US" sz="3300">
                <a:solidFill>
                  <a:srgbClr val="171717"/>
                </a:solidFill>
                <a:latin typeface="Playfair Display"/>
                <a:ea typeface="Playfair Display"/>
                <a:cs typeface="Playfair Display"/>
                <a:sym typeface="Playfair Display"/>
              </a:rPr>
              <a:t>nsupervised</a:t>
            </a:r>
            <a:r>
              <a:rPr b="1" i="0" lang="en-US" sz="3300" u="none" cap="none" strike="noStrike">
                <a:solidFill>
                  <a:srgbClr val="171717"/>
                </a:solidFill>
                <a:latin typeface="Playfair Display"/>
                <a:ea typeface="Playfair Display"/>
                <a:cs typeface="Playfair Display"/>
                <a:sym typeface="Playfair Display"/>
              </a:rPr>
              <a:t> </a:t>
            </a:r>
            <a:endParaRPr b="1" i="0" sz="3300" u="none" cap="none" strike="noStrike">
              <a:solidFill>
                <a:srgbClr val="171717"/>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06051c51fc_3_51"/>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WHY?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104" name="Google Shape;104;g106051c51fc_3_51"/>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05" name="Google Shape;105;g106051c51fc_3_51"/>
          <p:cNvSpPr txBox="1"/>
          <p:nvPr>
            <p:ph idx="2" type="title"/>
          </p:nvPr>
        </p:nvSpPr>
        <p:spPr>
          <a:xfrm>
            <a:off x="2031650" y="268600"/>
            <a:ext cx="74592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1" lang="en-US" sz="3300">
                <a:solidFill>
                  <a:srgbClr val="F98125"/>
                </a:solidFill>
                <a:latin typeface="Playfair Display"/>
                <a:ea typeface="Playfair Display"/>
                <a:cs typeface="Playfair Display"/>
                <a:sym typeface="Playfair Display"/>
              </a:rPr>
              <a:t>M</a:t>
            </a:r>
            <a:r>
              <a:rPr b="1" lang="en-US" sz="3300">
                <a:solidFill>
                  <a:srgbClr val="171717"/>
                </a:solidFill>
                <a:latin typeface="Playfair Display"/>
                <a:ea typeface="Playfair Display"/>
                <a:cs typeface="Playfair Display"/>
                <a:sym typeface="Playfair Display"/>
              </a:rPr>
              <a:t>ultimodal</a:t>
            </a:r>
            <a:endParaRPr b="1" i="0" sz="3300" u="none" cap="none" strike="noStrike">
              <a:solidFill>
                <a:srgbClr val="171717"/>
              </a:solidFill>
              <a:latin typeface="Playfair Display"/>
              <a:ea typeface="Playfair Display"/>
              <a:cs typeface="Playfair Display"/>
              <a:sym typeface="Playfair Display"/>
            </a:endParaRPr>
          </a:p>
        </p:txBody>
      </p:sp>
      <p:pic>
        <p:nvPicPr>
          <p:cNvPr id="106" name="Google Shape;106;g106051c51fc_3_51"/>
          <p:cNvPicPr preferRelativeResize="0"/>
          <p:nvPr/>
        </p:nvPicPr>
        <p:blipFill>
          <a:blip r:embed="rId4">
            <a:alphaModFix/>
          </a:blip>
          <a:stretch>
            <a:fillRect/>
          </a:stretch>
        </p:blipFill>
        <p:spPr>
          <a:xfrm>
            <a:off x="2898787" y="1868163"/>
            <a:ext cx="1913025" cy="1913025"/>
          </a:xfrm>
          <a:prstGeom prst="rect">
            <a:avLst/>
          </a:prstGeom>
          <a:noFill/>
          <a:ln>
            <a:noFill/>
          </a:ln>
        </p:spPr>
      </p:pic>
      <p:pic>
        <p:nvPicPr>
          <p:cNvPr id="107" name="Google Shape;107;g106051c51fc_3_51"/>
          <p:cNvPicPr preferRelativeResize="0"/>
          <p:nvPr/>
        </p:nvPicPr>
        <p:blipFill>
          <a:blip r:embed="rId5">
            <a:alphaModFix/>
          </a:blip>
          <a:stretch>
            <a:fillRect/>
          </a:stretch>
        </p:blipFill>
        <p:spPr>
          <a:xfrm>
            <a:off x="3024487" y="4040000"/>
            <a:ext cx="1661612" cy="1458149"/>
          </a:xfrm>
          <a:prstGeom prst="rect">
            <a:avLst/>
          </a:prstGeom>
          <a:noFill/>
          <a:ln>
            <a:noFill/>
          </a:ln>
        </p:spPr>
      </p:pic>
      <p:grpSp>
        <p:nvGrpSpPr>
          <p:cNvPr id="108" name="Google Shape;108;g106051c51fc_3_51"/>
          <p:cNvGrpSpPr/>
          <p:nvPr/>
        </p:nvGrpSpPr>
        <p:grpSpPr>
          <a:xfrm>
            <a:off x="7577837" y="1868163"/>
            <a:ext cx="1913025" cy="3629987"/>
            <a:chOff x="7577837" y="1868163"/>
            <a:chExt cx="1913025" cy="3629987"/>
          </a:xfrm>
        </p:grpSpPr>
        <p:pic>
          <p:nvPicPr>
            <p:cNvPr id="109" name="Google Shape;109;g106051c51fc_3_51"/>
            <p:cNvPicPr preferRelativeResize="0"/>
            <p:nvPr/>
          </p:nvPicPr>
          <p:blipFill>
            <a:blip r:embed="rId4">
              <a:alphaModFix/>
            </a:blip>
            <a:stretch>
              <a:fillRect/>
            </a:stretch>
          </p:blipFill>
          <p:spPr>
            <a:xfrm>
              <a:off x="7577837" y="1868163"/>
              <a:ext cx="1913025" cy="1913025"/>
            </a:xfrm>
            <a:prstGeom prst="rect">
              <a:avLst/>
            </a:prstGeom>
            <a:noFill/>
            <a:ln>
              <a:noFill/>
            </a:ln>
          </p:spPr>
        </p:pic>
        <p:pic>
          <p:nvPicPr>
            <p:cNvPr id="110" name="Google Shape;110;g106051c51fc_3_51"/>
            <p:cNvPicPr preferRelativeResize="0"/>
            <p:nvPr/>
          </p:nvPicPr>
          <p:blipFill>
            <a:blip r:embed="rId5">
              <a:alphaModFix/>
            </a:blip>
            <a:stretch>
              <a:fillRect/>
            </a:stretch>
          </p:blipFill>
          <p:spPr>
            <a:xfrm>
              <a:off x="7703537" y="4040000"/>
              <a:ext cx="1661615" cy="1458149"/>
            </a:xfrm>
            <a:prstGeom prst="rect">
              <a:avLst/>
            </a:prstGeom>
            <a:noFill/>
            <a:ln>
              <a:noFill/>
            </a:ln>
          </p:spPr>
        </p:pic>
      </p:grpSp>
      <p:grpSp>
        <p:nvGrpSpPr>
          <p:cNvPr id="111" name="Google Shape;111;g106051c51fc_3_51"/>
          <p:cNvGrpSpPr/>
          <p:nvPr/>
        </p:nvGrpSpPr>
        <p:grpSpPr>
          <a:xfrm>
            <a:off x="4686099" y="2672275"/>
            <a:ext cx="3017413" cy="2249200"/>
            <a:chOff x="4686099" y="2672275"/>
            <a:chExt cx="3017413" cy="2249200"/>
          </a:xfrm>
        </p:grpSpPr>
        <p:cxnSp>
          <p:nvCxnSpPr>
            <p:cNvPr id="112" name="Google Shape;112;g106051c51fc_3_51"/>
            <p:cNvCxnSpPr>
              <a:stCxn id="106" idx="3"/>
              <a:endCxn id="110" idx="1"/>
            </p:cNvCxnSpPr>
            <p:nvPr/>
          </p:nvCxnSpPr>
          <p:spPr>
            <a:xfrm>
              <a:off x="4811812" y="2824675"/>
              <a:ext cx="2891700" cy="1944300"/>
            </a:xfrm>
            <a:prstGeom prst="straightConnector1">
              <a:avLst/>
            </a:prstGeom>
            <a:noFill/>
            <a:ln cap="flat" cmpd="sng" w="38100">
              <a:solidFill>
                <a:srgbClr val="F98125"/>
              </a:solidFill>
              <a:prstDash val="solid"/>
              <a:round/>
              <a:headEnd len="med" w="med" type="triangle"/>
              <a:tailEnd len="med" w="med" type="triangle"/>
            </a:ln>
          </p:spPr>
        </p:cxnSp>
        <p:cxnSp>
          <p:nvCxnSpPr>
            <p:cNvPr id="113" name="Google Shape;113;g106051c51fc_3_51"/>
            <p:cNvCxnSpPr>
              <a:stCxn id="107" idx="3"/>
              <a:endCxn id="109" idx="1"/>
            </p:cNvCxnSpPr>
            <p:nvPr/>
          </p:nvCxnSpPr>
          <p:spPr>
            <a:xfrm flipH="1" rot="10800000">
              <a:off x="4686099" y="2824775"/>
              <a:ext cx="2891700" cy="1944300"/>
            </a:xfrm>
            <a:prstGeom prst="straightConnector1">
              <a:avLst/>
            </a:prstGeom>
            <a:noFill/>
            <a:ln cap="flat" cmpd="sng" w="38100">
              <a:solidFill>
                <a:srgbClr val="F98125"/>
              </a:solidFill>
              <a:prstDash val="solid"/>
              <a:round/>
              <a:headEnd len="med" w="med" type="triangle"/>
              <a:tailEnd len="med" w="med" type="triangle"/>
            </a:ln>
          </p:spPr>
        </p:cxnSp>
        <p:cxnSp>
          <p:nvCxnSpPr>
            <p:cNvPr id="114" name="Google Shape;114;g106051c51fc_3_51"/>
            <p:cNvCxnSpPr/>
            <p:nvPr/>
          </p:nvCxnSpPr>
          <p:spPr>
            <a:xfrm>
              <a:off x="4811812" y="2672275"/>
              <a:ext cx="2766000" cy="0"/>
            </a:xfrm>
            <a:prstGeom prst="straightConnector1">
              <a:avLst/>
            </a:prstGeom>
            <a:noFill/>
            <a:ln cap="flat" cmpd="sng" w="38100">
              <a:solidFill>
                <a:srgbClr val="F98125"/>
              </a:solidFill>
              <a:prstDash val="solid"/>
              <a:round/>
              <a:headEnd len="med" w="med" type="triangle"/>
              <a:tailEnd len="med" w="med" type="triangle"/>
            </a:ln>
          </p:spPr>
        </p:cxnSp>
        <p:cxnSp>
          <p:nvCxnSpPr>
            <p:cNvPr id="115" name="Google Shape;115;g106051c51fc_3_51"/>
            <p:cNvCxnSpPr/>
            <p:nvPr/>
          </p:nvCxnSpPr>
          <p:spPr>
            <a:xfrm>
              <a:off x="4686099" y="4921475"/>
              <a:ext cx="3017400" cy="0"/>
            </a:xfrm>
            <a:prstGeom prst="straightConnector1">
              <a:avLst/>
            </a:prstGeom>
            <a:noFill/>
            <a:ln cap="flat" cmpd="sng" w="38100">
              <a:solidFill>
                <a:srgbClr val="F98125"/>
              </a:solidFill>
              <a:prstDash val="solid"/>
              <a:round/>
              <a:headEnd len="med" w="med" type="triangl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1031efbac29_0_36"/>
          <p:cNvPicPr preferRelativeResize="0"/>
          <p:nvPr/>
        </p:nvPicPr>
        <p:blipFill rotWithShape="1">
          <a:blip r:embed="rId3">
            <a:alphaModFix/>
          </a:blip>
          <a:srcRect b="0" l="0" r="0" t="0"/>
          <a:stretch/>
        </p:blipFill>
        <p:spPr>
          <a:xfrm>
            <a:off x="3759474" y="1931885"/>
            <a:ext cx="4673052" cy="4988849"/>
          </a:xfrm>
          <a:prstGeom prst="rect">
            <a:avLst/>
          </a:prstGeom>
          <a:noFill/>
          <a:ln>
            <a:noFill/>
          </a:ln>
        </p:spPr>
      </p:pic>
      <p:sp>
        <p:nvSpPr>
          <p:cNvPr id="121" name="Google Shape;121;g1031efbac29_0_36"/>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WHY</a:t>
            </a:r>
            <a:r>
              <a:rPr b="0" i="0" lang="en-US" sz="3800" u="none" cap="none" strike="noStrike">
                <a:solidFill>
                  <a:srgbClr val="003262"/>
                </a:solidFill>
                <a:latin typeface="Playfair Display Black"/>
                <a:ea typeface="Playfair Display Black"/>
                <a:cs typeface="Playfair Display Black"/>
                <a:sym typeface="Playfair Display Black"/>
              </a:rPr>
              <a:t>?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122" name="Google Shape;122;g1031efbac29_0_36"/>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sp>
        <p:nvSpPr>
          <p:cNvPr id="123" name="Google Shape;123;g1031efbac29_0_36"/>
          <p:cNvSpPr txBox="1"/>
          <p:nvPr>
            <p:ph idx="2" type="title"/>
          </p:nvPr>
        </p:nvSpPr>
        <p:spPr>
          <a:xfrm>
            <a:off x="2031650" y="268600"/>
            <a:ext cx="74592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1" lang="en-US" sz="3300">
                <a:solidFill>
                  <a:srgbClr val="F98125"/>
                </a:solidFill>
                <a:latin typeface="Playfair Display"/>
                <a:ea typeface="Playfair Display"/>
                <a:cs typeface="Playfair Display"/>
                <a:sym typeface="Playfair Display"/>
              </a:rPr>
              <a:t>M</a:t>
            </a:r>
            <a:r>
              <a:rPr b="1" lang="en-US" sz="3300">
                <a:solidFill>
                  <a:srgbClr val="171717"/>
                </a:solidFill>
                <a:latin typeface="Playfair Display"/>
                <a:ea typeface="Playfair Display"/>
                <a:cs typeface="Playfair Display"/>
                <a:sym typeface="Playfair Display"/>
              </a:rPr>
              <a:t>atching</a:t>
            </a:r>
            <a:endParaRPr b="1" i="0" sz="3300" u="none" cap="none" strike="noStrike">
              <a:solidFill>
                <a:srgbClr val="171717"/>
              </a:solidFill>
              <a:latin typeface="Playfair Display"/>
              <a:ea typeface="Playfair Display"/>
              <a:cs typeface="Playfair Display"/>
              <a:sym typeface="Playfair Display"/>
            </a:endParaRPr>
          </a:p>
        </p:txBody>
      </p:sp>
      <p:pic>
        <p:nvPicPr>
          <p:cNvPr id="124" name="Google Shape;124;g1031efbac29_0_36"/>
          <p:cNvPicPr preferRelativeResize="0"/>
          <p:nvPr/>
        </p:nvPicPr>
        <p:blipFill>
          <a:blip r:embed="rId5">
            <a:alphaModFix/>
          </a:blip>
          <a:stretch>
            <a:fillRect/>
          </a:stretch>
        </p:blipFill>
        <p:spPr>
          <a:xfrm>
            <a:off x="3759470" y="1925200"/>
            <a:ext cx="4673061" cy="5002199"/>
          </a:xfrm>
          <a:prstGeom prst="rect">
            <a:avLst/>
          </a:prstGeom>
          <a:noFill/>
          <a:ln>
            <a:noFill/>
          </a:ln>
        </p:spPr>
      </p:pic>
      <p:pic>
        <p:nvPicPr>
          <p:cNvPr id="125" name="Google Shape;125;g1031efbac29_0_36"/>
          <p:cNvPicPr preferRelativeResize="0"/>
          <p:nvPr/>
        </p:nvPicPr>
        <p:blipFill>
          <a:blip r:embed="rId6">
            <a:alphaModFix/>
          </a:blip>
          <a:stretch>
            <a:fillRect/>
          </a:stretch>
        </p:blipFill>
        <p:spPr>
          <a:xfrm>
            <a:off x="4076875" y="6355363"/>
            <a:ext cx="928866" cy="352625"/>
          </a:xfrm>
          <a:prstGeom prst="rect">
            <a:avLst/>
          </a:prstGeom>
          <a:noFill/>
          <a:ln>
            <a:noFill/>
          </a:ln>
        </p:spPr>
      </p:pic>
      <p:pic>
        <p:nvPicPr>
          <p:cNvPr id="126" name="Google Shape;126;g1031efbac29_0_36"/>
          <p:cNvPicPr preferRelativeResize="0"/>
          <p:nvPr/>
        </p:nvPicPr>
        <p:blipFill rotWithShape="1">
          <a:blip r:embed="rId7">
            <a:alphaModFix/>
          </a:blip>
          <a:srcRect b="0" l="0" r="0" t="0"/>
          <a:stretch/>
        </p:blipFill>
        <p:spPr>
          <a:xfrm>
            <a:off x="3548488" y="1256075"/>
            <a:ext cx="5095025" cy="634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016d5cdb6c_0_7"/>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SHOULD WE</a:t>
            </a:r>
            <a:r>
              <a:rPr b="0" i="0" lang="en-US" sz="3800" u="none" cap="none" strike="noStrike">
                <a:solidFill>
                  <a:srgbClr val="003262"/>
                </a:solidFill>
                <a:latin typeface="Playfair Display Black"/>
                <a:ea typeface="Playfair Display Black"/>
                <a:cs typeface="Playfair Display Black"/>
                <a:sym typeface="Playfair Display Black"/>
              </a:rPr>
              <a:t>?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132" name="Google Shape;132;g1016d5cdb6c_0_7"/>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33" name="Google Shape;133;g1016d5cdb6c_0_7"/>
          <p:cNvSpPr txBox="1"/>
          <p:nvPr/>
        </p:nvSpPr>
        <p:spPr>
          <a:xfrm>
            <a:off x="646200" y="1137750"/>
            <a:ext cx="10899600" cy="5350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US" sz="2500">
                <a:latin typeface="Roboto"/>
                <a:ea typeface="Roboto"/>
                <a:cs typeface="Roboto"/>
                <a:sym typeface="Roboto"/>
              </a:rPr>
              <a:t>Target Market</a:t>
            </a:r>
            <a:endParaRPr b="1" sz="2500">
              <a:latin typeface="Roboto"/>
              <a:ea typeface="Roboto"/>
              <a:cs typeface="Roboto"/>
              <a:sym typeface="Roboto"/>
            </a:endParaRPr>
          </a:p>
          <a:p>
            <a:pPr indent="-355600" lvl="0" marL="457200" rtl="0" algn="l">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Stage 0: Proof of Concept/B2B product</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GTM Stage 1: Social Media, Discussion Forums, Internal Search</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GTM Stage 2: Retail, Warehousing/Shipping</a:t>
            </a:r>
            <a:endParaRPr sz="2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2500">
                <a:latin typeface="Roboto"/>
                <a:ea typeface="Roboto"/>
                <a:cs typeface="Roboto"/>
                <a:sym typeface="Roboto"/>
              </a:rPr>
              <a:t>Accessing the first customer</a:t>
            </a:r>
            <a:endParaRPr b="1" sz="2500">
              <a:latin typeface="Roboto"/>
              <a:ea typeface="Roboto"/>
              <a:cs typeface="Roboto"/>
              <a:sym typeface="Roboto"/>
            </a:endParaRPr>
          </a:p>
          <a:p>
            <a:pPr indent="0" lvl="0" marL="0" rtl="0" algn="l">
              <a:spcBef>
                <a:spcPts val="0"/>
              </a:spcBef>
              <a:spcAft>
                <a:spcPts val="0"/>
              </a:spcAft>
              <a:buNone/>
            </a:pPr>
            <a:r>
              <a:rPr lang="en-US" sz="2000">
                <a:latin typeface="Times New Roman"/>
                <a:ea typeface="Times New Roman"/>
                <a:cs typeface="Times New Roman"/>
                <a:sym typeface="Times New Roman"/>
              </a:rPr>
              <a:t>	As this is a B2B product, a sales team will have to have to make a case that the target business’s users would largely benefit from this technology. Therefore, showing a comparison of existing search tools alongside our product could show how much this increases user experience and retention on a given site. For user testing, we are planning an AB test, the results of which can be included in our B2B sales strategy.</a:t>
            </a:r>
            <a:endParaRPr b="1"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017579968a_17_0"/>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lang="en-US" sz="3800">
                <a:solidFill>
                  <a:srgbClr val="003262"/>
                </a:solidFill>
                <a:latin typeface="Playfair Display Black"/>
                <a:ea typeface="Playfair Display Black"/>
                <a:cs typeface="Playfair Display Black"/>
                <a:sym typeface="Playfair Display Black"/>
              </a:rPr>
              <a:t>SHOULD WE</a:t>
            </a:r>
            <a:r>
              <a:rPr b="0" i="0" lang="en-US" sz="3800" u="none" cap="none" strike="noStrike">
                <a:solidFill>
                  <a:srgbClr val="003262"/>
                </a:solidFill>
                <a:latin typeface="Playfair Display Black"/>
                <a:ea typeface="Playfair Display Black"/>
                <a:cs typeface="Playfair Display Black"/>
                <a:sym typeface="Playfair Display Black"/>
              </a:rPr>
              <a:t>?</a:t>
            </a:r>
            <a:r>
              <a:rPr b="0" i="0" lang="en-US" sz="3800" u="none" cap="none" strike="noStrike">
                <a:solidFill>
                  <a:srgbClr val="003262"/>
                </a:solidFill>
                <a:latin typeface="Playfair Display Black"/>
                <a:ea typeface="Playfair Display Black"/>
                <a:cs typeface="Playfair Display Black"/>
                <a:sym typeface="Playfair Display Black"/>
              </a:rPr>
              <a:t>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139" name="Google Shape;139;g1017579968a_17_0"/>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sp>
        <p:nvSpPr>
          <p:cNvPr id="140" name="Google Shape;140;g1017579968a_17_0"/>
          <p:cNvSpPr txBox="1"/>
          <p:nvPr>
            <p:ph idx="1" type="body"/>
          </p:nvPr>
        </p:nvSpPr>
        <p:spPr>
          <a:xfrm>
            <a:off x="646200" y="1032300"/>
            <a:ext cx="10899600" cy="4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n-US" sz="2500">
                <a:latin typeface="Roboto"/>
                <a:ea typeface="Roboto"/>
                <a:cs typeface="Roboto"/>
                <a:sym typeface="Roboto"/>
              </a:rPr>
              <a:t>User Testing - Social Media Users</a:t>
            </a:r>
            <a:endParaRPr b="1" sz="2500">
              <a:latin typeface="Roboto"/>
              <a:ea typeface="Roboto"/>
              <a:cs typeface="Roboto"/>
              <a:sym typeface="Roboto"/>
            </a:endParaRPr>
          </a:p>
          <a:p>
            <a:pPr indent="0" lvl="0" marL="457200" marR="0" rtl="0" algn="l">
              <a:lnSpc>
                <a:spcPct val="100000"/>
              </a:lnSpc>
              <a:spcBef>
                <a:spcPts val="1000"/>
              </a:spcBef>
              <a:spcAft>
                <a:spcPts val="0"/>
              </a:spcAft>
              <a:buClr>
                <a:srgbClr val="000000"/>
              </a:buClr>
              <a:buSzPts val="2000"/>
              <a:buFont typeface="Arial"/>
              <a:buNone/>
            </a:pPr>
            <a:r>
              <a:rPr b="1" lang="en-US" sz="2500">
                <a:solidFill>
                  <a:srgbClr val="F98125"/>
                </a:solidFill>
                <a:latin typeface="Roboto"/>
                <a:ea typeface="Roboto"/>
                <a:cs typeface="Roboto"/>
                <a:sym typeface="Roboto"/>
              </a:rPr>
              <a:t>Need:</a:t>
            </a:r>
            <a:endParaRPr b="1" sz="2500">
              <a:solidFill>
                <a:srgbClr val="F98125"/>
              </a:solidFill>
              <a:latin typeface="Roboto"/>
              <a:ea typeface="Roboto"/>
              <a:cs typeface="Roboto"/>
              <a:sym typeface="Roboto"/>
            </a:endParaRPr>
          </a:p>
          <a:p>
            <a:pPr indent="-406400" lvl="0" marL="914400" marR="0" rtl="0" algn="l">
              <a:lnSpc>
                <a:spcPct val="100000"/>
              </a:lnSpc>
              <a:spcBef>
                <a:spcPts val="0"/>
              </a:spcBef>
              <a:spcAft>
                <a:spcPts val="0"/>
              </a:spcAft>
              <a:buSzPts val="2800"/>
              <a:buFont typeface="Times New Roman"/>
              <a:buChar char="-"/>
            </a:pPr>
            <a:r>
              <a:rPr lang="en-US" sz="2300">
                <a:latin typeface="Times New Roman"/>
                <a:ea typeface="Times New Roman"/>
                <a:cs typeface="Times New Roman"/>
                <a:sym typeface="Times New Roman"/>
              </a:rPr>
              <a:t>Search for similar content using images and text based on their own posts and interests</a:t>
            </a:r>
            <a:endParaRPr b="1" sz="2800">
              <a:latin typeface="Roboto"/>
              <a:ea typeface="Roboto"/>
              <a:cs typeface="Roboto"/>
              <a:sym typeface="Roboto"/>
            </a:endParaRPr>
          </a:p>
          <a:p>
            <a:pPr indent="0" lvl="0" marL="457200" marR="0" rtl="0" algn="l">
              <a:lnSpc>
                <a:spcPct val="100000"/>
              </a:lnSpc>
              <a:spcBef>
                <a:spcPts val="1000"/>
              </a:spcBef>
              <a:spcAft>
                <a:spcPts val="0"/>
              </a:spcAft>
              <a:buNone/>
            </a:pPr>
            <a:r>
              <a:rPr b="1" lang="en-US" sz="2500">
                <a:solidFill>
                  <a:srgbClr val="F98125"/>
                </a:solidFill>
                <a:latin typeface="Roboto"/>
                <a:ea typeface="Roboto"/>
                <a:cs typeface="Roboto"/>
                <a:sym typeface="Roboto"/>
              </a:rPr>
              <a:t>Expectations:</a:t>
            </a:r>
            <a:endParaRPr b="1" sz="2500">
              <a:solidFill>
                <a:srgbClr val="F98125"/>
              </a:solidFill>
              <a:latin typeface="Roboto"/>
              <a:ea typeface="Roboto"/>
              <a:cs typeface="Roboto"/>
              <a:sym typeface="Roboto"/>
            </a:endParaRPr>
          </a:p>
          <a:p>
            <a:pPr indent="-412750" lvl="0" marL="914400" marR="0" rtl="0" algn="l">
              <a:lnSpc>
                <a:spcPct val="100000"/>
              </a:lnSpc>
              <a:spcBef>
                <a:spcPts val="0"/>
              </a:spcBef>
              <a:spcAft>
                <a:spcPts val="0"/>
              </a:spcAft>
              <a:buSzPts val="2900"/>
              <a:buFont typeface="Times New Roman"/>
              <a:buChar char="-"/>
            </a:pPr>
            <a:r>
              <a:rPr lang="en-US" sz="2400">
                <a:latin typeface="Times New Roman"/>
                <a:ea typeface="Times New Roman"/>
                <a:cs typeface="Times New Roman"/>
                <a:sym typeface="Times New Roman"/>
              </a:rPr>
              <a:t>Tool is well-integrated with existing social </a:t>
            </a:r>
            <a:r>
              <a:rPr lang="en-US" sz="2400">
                <a:latin typeface="Times New Roman"/>
                <a:ea typeface="Times New Roman"/>
                <a:cs typeface="Times New Roman"/>
                <a:sym typeface="Times New Roman"/>
              </a:rPr>
              <a:t>media platforms</a:t>
            </a:r>
            <a:endParaRPr sz="2400">
              <a:latin typeface="Times New Roman"/>
              <a:ea typeface="Times New Roman"/>
              <a:cs typeface="Times New Roman"/>
              <a:sym typeface="Times New Roman"/>
            </a:endParaRPr>
          </a:p>
          <a:p>
            <a:pPr indent="-412750" lvl="0" marL="914400" marR="0" rtl="0" algn="l">
              <a:lnSpc>
                <a:spcPct val="100000"/>
              </a:lnSpc>
              <a:spcBef>
                <a:spcPts val="0"/>
              </a:spcBef>
              <a:spcAft>
                <a:spcPts val="0"/>
              </a:spcAft>
              <a:buSzPts val="2900"/>
              <a:buFont typeface="Times New Roman"/>
              <a:buChar char="-"/>
            </a:pPr>
            <a:r>
              <a:rPr lang="en-US" sz="2400">
                <a:latin typeface="Times New Roman"/>
                <a:ea typeface="Times New Roman"/>
                <a:cs typeface="Times New Roman"/>
                <a:sym typeface="Times New Roman"/>
              </a:rPr>
              <a:t>Intuitive user experience</a:t>
            </a:r>
            <a:endParaRPr sz="2400">
              <a:latin typeface="Times New Roman"/>
              <a:ea typeface="Times New Roman"/>
              <a:cs typeface="Times New Roman"/>
              <a:sym typeface="Times New Roman"/>
            </a:endParaRPr>
          </a:p>
          <a:p>
            <a:pPr indent="0" lvl="0" marL="457200" marR="0" rtl="0" algn="l">
              <a:lnSpc>
                <a:spcPct val="100000"/>
              </a:lnSpc>
              <a:spcBef>
                <a:spcPts val="1000"/>
              </a:spcBef>
              <a:spcAft>
                <a:spcPts val="0"/>
              </a:spcAft>
              <a:buNone/>
            </a:pPr>
            <a:r>
              <a:rPr b="1" lang="en-US" sz="2500">
                <a:solidFill>
                  <a:srgbClr val="F98125"/>
                </a:solidFill>
                <a:latin typeface="Roboto"/>
                <a:ea typeface="Roboto"/>
                <a:cs typeface="Roboto"/>
                <a:sym typeface="Roboto"/>
              </a:rPr>
              <a:t>Experience:</a:t>
            </a:r>
            <a:endParaRPr b="1" sz="2500">
              <a:solidFill>
                <a:srgbClr val="F98125"/>
              </a:solidFill>
              <a:latin typeface="Roboto"/>
              <a:ea typeface="Roboto"/>
              <a:cs typeface="Roboto"/>
              <a:sym typeface="Roboto"/>
            </a:endParaRPr>
          </a:p>
          <a:p>
            <a:pPr indent="-412750" lvl="0" marL="914400" marR="0" rtl="0" algn="l">
              <a:lnSpc>
                <a:spcPct val="100000"/>
              </a:lnSpc>
              <a:spcBef>
                <a:spcPts val="0"/>
              </a:spcBef>
              <a:spcAft>
                <a:spcPts val="0"/>
              </a:spcAft>
              <a:buSzPts val="2900"/>
              <a:buFont typeface="Times New Roman"/>
              <a:buChar char="-"/>
            </a:pPr>
            <a:r>
              <a:rPr lang="en-US" sz="2400">
                <a:latin typeface="Times New Roman"/>
                <a:ea typeface="Times New Roman"/>
                <a:cs typeface="Times New Roman"/>
                <a:sym typeface="Times New Roman"/>
              </a:rPr>
              <a:t>Overall positive, output was relevant to input images and text</a:t>
            </a:r>
            <a:endParaRPr sz="2400">
              <a:latin typeface="Times New Roman"/>
              <a:ea typeface="Times New Roman"/>
              <a:cs typeface="Times New Roman"/>
              <a:sym typeface="Times New Roman"/>
            </a:endParaRPr>
          </a:p>
          <a:p>
            <a:pPr indent="-412750" lvl="0" marL="914400" marR="0" rtl="0" algn="l">
              <a:lnSpc>
                <a:spcPct val="150000"/>
              </a:lnSpc>
              <a:spcBef>
                <a:spcPts val="0"/>
              </a:spcBef>
              <a:spcAft>
                <a:spcPts val="0"/>
              </a:spcAft>
              <a:buSzPts val="2900"/>
              <a:buFont typeface="Times New Roman"/>
              <a:buChar char="-"/>
            </a:pPr>
            <a:r>
              <a:rPr lang="en-US" sz="2400">
                <a:latin typeface="Times New Roman"/>
                <a:ea typeface="Times New Roman"/>
                <a:cs typeface="Times New Roman"/>
                <a:sym typeface="Times New Roman"/>
              </a:rPr>
              <a:t>User interface was clean and easy-to-understand</a:t>
            </a:r>
            <a:endParaRPr b="1" sz="2500">
              <a:latin typeface="Roboto"/>
              <a:ea typeface="Roboto"/>
              <a:cs typeface="Roboto"/>
              <a:sym typeface="Roboto"/>
            </a:endParaRPr>
          </a:p>
          <a:p>
            <a:pPr indent="0" lvl="0" marL="457200" marR="0" rtl="0" algn="l">
              <a:lnSpc>
                <a:spcPct val="100000"/>
              </a:lnSpc>
              <a:spcBef>
                <a:spcPts val="0"/>
              </a:spcBef>
              <a:spcAft>
                <a:spcPts val="0"/>
              </a:spcAft>
              <a:buNone/>
            </a:pPr>
            <a:r>
              <a:rPr b="1" lang="en-US" sz="2500">
                <a:solidFill>
                  <a:srgbClr val="F98125"/>
                </a:solidFill>
                <a:latin typeface="Roboto"/>
                <a:ea typeface="Roboto"/>
                <a:cs typeface="Roboto"/>
                <a:sym typeface="Roboto"/>
              </a:rPr>
              <a:t>Further testing needed for business applications in the future</a:t>
            </a:r>
            <a:endParaRPr b="1" sz="2500">
              <a:solidFill>
                <a:srgbClr val="F98125"/>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000"/>
              <a:buFont typeface="Arial"/>
              <a:buNone/>
            </a:pPr>
            <a:r>
              <a:t/>
            </a:r>
            <a:endParaRPr b="1" sz="2500">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sz="2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1016d5cdb6c_0_13"/>
          <p:cNvPicPr preferRelativeResize="0"/>
          <p:nvPr/>
        </p:nvPicPr>
        <p:blipFill rotWithShape="1">
          <a:blip r:embed="rId3">
            <a:alphaModFix/>
          </a:blip>
          <a:srcRect b="0" l="0" r="0" t="0"/>
          <a:stretch/>
        </p:blipFill>
        <p:spPr>
          <a:xfrm>
            <a:off x="270400" y="2183150"/>
            <a:ext cx="1913025" cy="3248514"/>
          </a:xfrm>
          <a:prstGeom prst="rect">
            <a:avLst/>
          </a:prstGeom>
          <a:noFill/>
          <a:ln>
            <a:noFill/>
          </a:ln>
          <a:effectLst>
            <a:outerShdw blurRad="57150" rotWithShape="0" algn="bl" dir="5400000" dist="19050">
              <a:srgbClr val="000000">
                <a:alpha val="82745"/>
              </a:srgbClr>
            </a:outerShdw>
          </a:effectLst>
        </p:spPr>
      </p:pic>
      <p:sp>
        <p:nvSpPr>
          <p:cNvPr id="146" name="Google Shape;146;g1016d5cdb6c_0_13"/>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HOW? </a:t>
            </a:r>
            <a:endParaRPr b="0" i="0" sz="3800" u="none" cap="none" strike="noStrike">
              <a:solidFill>
                <a:srgbClr val="003262"/>
              </a:solidFill>
              <a:latin typeface="Playfair Display Black"/>
              <a:ea typeface="Playfair Display Black"/>
              <a:cs typeface="Playfair Display Black"/>
              <a:sym typeface="Playfair Display Black"/>
            </a:endParaRPr>
          </a:p>
        </p:txBody>
      </p:sp>
      <p:pic>
        <p:nvPicPr>
          <p:cNvPr id="147" name="Google Shape;147;g1016d5cdb6c_0_13"/>
          <p:cNvPicPr preferRelativeResize="0"/>
          <p:nvPr/>
        </p:nvPicPr>
        <p:blipFill rotWithShape="1">
          <a:blip r:embed="rId4">
            <a:alphaModFix/>
          </a:blip>
          <a:srcRect b="13413" l="6314" r="0" t="16470"/>
          <a:stretch/>
        </p:blipFill>
        <p:spPr>
          <a:xfrm>
            <a:off x="10278975" y="6"/>
            <a:ext cx="1913025" cy="589837"/>
          </a:xfrm>
          <a:prstGeom prst="rect">
            <a:avLst/>
          </a:prstGeom>
          <a:noFill/>
          <a:ln>
            <a:noFill/>
          </a:ln>
        </p:spPr>
      </p:pic>
      <p:pic>
        <p:nvPicPr>
          <p:cNvPr id="148" name="Google Shape;148;g1016d5cdb6c_0_13"/>
          <p:cNvPicPr preferRelativeResize="0"/>
          <p:nvPr/>
        </p:nvPicPr>
        <p:blipFill rotWithShape="1">
          <a:blip r:embed="rId5">
            <a:alphaModFix/>
          </a:blip>
          <a:srcRect b="0" l="0" r="0" t="0"/>
          <a:stretch/>
        </p:blipFill>
        <p:spPr>
          <a:xfrm>
            <a:off x="5816000" y="1514124"/>
            <a:ext cx="1426500" cy="1088146"/>
          </a:xfrm>
          <a:prstGeom prst="rect">
            <a:avLst/>
          </a:prstGeom>
          <a:noFill/>
          <a:ln>
            <a:noFill/>
          </a:ln>
        </p:spPr>
      </p:pic>
      <p:pic>
        <p:nvPicPr>
          <p:cNvPr id="149" name="Google Shape;149;g1016d5cdb6c_0_13"/>
          <p:cNvPicPr preferRelativeResize="0"/>
          <p:nvPr/>
        </p:nvPicPr>
        <p:blipFill rotWithShape="1">
          <a:blip r:embed="rId6">
            <a:alphaModFix/>
          </a:blip>
          <a:srcRect b="0" l="0" r="0" t="0"/>
          <a:stretch/>
        </p:blipFill>
        <p:spPr>
          <a:xfrm>
            <a:off x="5572736" y="3697525"/>
            <a:ext cx="1913025" cy="1913047"/>
          </a:xfrm>
          <a:prstGeom prst="rect">
            <a:avLst/>
          </a:prstGeom>
          <a:noFill/>
          <a:ln>
            <a:noFill/>
          </a:ln>
        </p:spPr>
      </p:pic>
      <p:sp>
        <p:nvSpPr>
          <p:cNvPr id="150" name="Google Shape;150;g1016d5cdb6c_0_13"/>
          <p:cNvSpPr txBox="1"/>
          <p:nvPr/>
        </p:nvSpPr>
        <p:spPr>
          <a:xfrm>
            <a:off x="11211038" y="2746367"/>
            <a:ext cx="111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[Json]</a:t>
            </a:r>
            <a:endParaRPr b="0" i="0" sz="1800" u="none" cap="none" strike="noStrike">
              <a:solidFill>
                <a:srgbClr val="000000"/>
              </a:solidFill>
              <a:latin typeface="Arial"/>
              <a:ea typeface="Arial"/>
              <a:cs typeface="Arial"/>
              <a:sym typeface="Arial"/>
            </a:endParaRPr>
          </a:p>
        </p:txBody>
      </p:sp>
      <p:sp>
        <p:nvSpPr>
          <p:cNvPr id="151" name="Google Shape;151;g1016d5cdb6c_0_13"/>
          <p:cNvSpPr txBox="1"/>
          <p:nvPr/>
        </p:nvSpPr>
        <p:spPr>
          <a:xfrm flipH="1">
            <a:off x="8561375" y="2459275"/>
            <a:ext cx="3354900" cy="5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50"/>
              <a:buFont typeface="Arial"/>
              <a:buNone/>
            </a:pPr>
            <a:r>
              <a:rPr b="1" i="1" lang="en-US" sz="2350" u="none" cap="none" strike="noStrike">
                <a:solidFill>
                  <a:srgbClr val="000000"/>
                </a:solidFill>
                <a:latin typeface="Lora"/>
                <a:ea typeface="Lora"/>
                <a:cs typeface="Lora"/>
                <a:sym typeface="Lora"/>
              </a:rPr>
              <a:t>“Landscape/Tourist”</a:t>
            </a:r>
            <a:endParaRPr b="1" i="1" sz="2700" u="none" cap="none" strike="noStrike">
              <a:solidFill>
                <a:srgbClr val="000000"/>
              </a:solidFill>
              <a:latin typeface="Lora"/>
              <a:ea typeface="Lora"/>
              <a:cs typeface="Lora"/>
              <a:sym typeface="Lora"/>
            </a:endParaRPr>
          </a:p>
        </p:txBody>
      </p:sp>
      <p:sp>
        <p:nvSpPr>
          <p:cNvPr id="152" name="Google Shape;152;g1016d5cdb6c_0_13"/>
          <p:cNvSpPr txBox="1"/>
          <p:nvPr/>
        </p:nvSpPr>
        <p:spPr>
          <a:xfrm flipH="1">
            <a:off x="10324975" y="5299525"/>
            <a:ext cx="21432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50"/>
              <a:buFont typeface="Arial"/>
              <a:buNone/>
            </a:pPr>
            <a:r>
              <a:t/>
            </a:r>
            <a:endParaRPr b="0" i="1" sz="2150" u="none" cap="none" strike="noStrike">
              <a:solidFill>
                <a:srgbClr val="171717"/>
              </a:solidFill>
              <a:latin typeface="Arial"/>
              <a:ea typeface="Arial"/>
              <a:cs typeface="Arial"/>
              <a:sym typeface="Arial"/>
            </a:endParaRPr>
          </a:p>
        </p:txBody>
      </p:sp>
      <p:cxnSp>
        <p:nvCxnSpPr>
          <p:cNvPr id="153" name="Google Shape;153;g1016d5cdb6c_0_13"/>
          <p:cNvCxnSpPr/>
          <p:nvPr/>
        </p:nvCxnSpPr>
        <p:spPr>
          <a:xfrm flipH="1" rot="10800000">
            <a:off x="4892900" y="2706625"/>
            <a:ext cx="3437400" cy="21000"/>
          </a:xfrm>
          <a:prstGeom prst="straightConnector1">
            <a:avLst/>
          </a:prstGeom>
          <a:noFill/>
          <a:ln cap="flat" cmpd="sng" w="28575">
            <a:solidFill>
              <a:srgbClr val="F98125"/>
            </a:solidFill>
            <a:prstDash val="solid"/>
            <a:round/>
            <a:headEnd len="sm" w="sm" type="none"/>
            <a:tailEnd len="med" w="med" type="triangle"/>
          </a:ln>
        </p:spPr>
      </p:cxnSp>
      <p:pic>
        <p:nvPicPr>
          <p:cNvPr id="154" name="Google Shape;154;g1016d5cdb6c_0_13"/>
          <p:cNvPicPr preferRelativeResize="0"/>
          <p:nvPr/>
        </p:nvPicPr>
        <p:blipFill rotWithShape="1">
          <a:blip r:embed="rId7">
            <a:alphaModFix/>
          </a:blip>
          <a:srcRect b="0" l="0" r="0" t="0"/>
          <a:stretch/>
        </p:blipFill>
        <p:spPr>
          <a:xfrm>
            <a:off x="2598875" y="1877552"/>
            <a:ext cx="1913025" cy="1913025"/>
          </a:xfrm>
          <a:prstGeom prst="rect">
            <a:avLst/>
          </a:prstGeom>
          <a:noFill/>
          <a:ln>
            <a:noFill/>
          </a:ln>
        </p:spPr>
      </p:pic>
      <p:pic>
        <p:nvPicPr>
          <p:cNvPr id="155" name="Google Shape;155;g1016d5cdb6c_0_13"/>
          <p:cNvPicPr preferRelativeResize="0"/>
          <p:nvPr/>
        </p:nvPicPr>
        <p:blipFill rotWithShape="1">
          <a:blip r:embed="rId8">
            <a:alphaModFix/>
          </a:blip>
          <a:srcRect b="0" l="0" r="0" t="0"/>
          <a:stretch/>
        </p:blipFill>
        <p:spPr>
          <a:xfrm>
            <a:off x="2507550" y="4918525"/>
            <a:ext cx="2248075" cy="846600"/>
          </a:xfrm>
          <a:prstGeom prst="rect">
            <a:avLst/>
          </a:prstGeom>
          <a:noFill/>
          <a:ln>
            <a:noFill/>
          </a:ln>
        </p:spPr>
      </p:pic>
      <p:sp>
        <p:nvSpPr>
          <p:cNvPr id="156" name="Google Shape;156;g1016d5cdb6c_0_13"/>
          <p:cNvSpPr txBox="1"/>
          <p:nvPr/>
        </p:nvSpPr>
        <p:spPr>
          <a:xfrm>
            <a:off x="5017050" y="2755775"/>
            <a:ext cx="362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3262"/>
                </a:solidFill>
                <a:latin typeface="Arial"/>
                <a:ea typeface="Arial"/>
                <a:cs typeface="Arial"/>
                <a:sym typeface="Arial"/>
              </a:rPr>
              <a:t>Image Categorization API</a:t>
            </a:r>
            <a:endParaRPr b="1" i="0" sz="2000" u="none" cap="none" strike="noStrike">
              <a:solidFill>
                <a:srgbClr val="003262"/>
              </a:solidFill>
              <a:latin typeface="Arial"/>
              <a:ea typeface="Arial"/>
              <a:cs typeface="Arial"/>
              <a:sym typeface="Arial"/>
            </a:endParaRPr>
          </a:p>
        </p:txBody>
      </p:sp>
      <p:cxnSp>
        <p:nvCxnSpPr>
          <p:cNvPr id="157" name="Google Shape;157;g1016d5cdb6c_0_13"/>
          <p:cNvCxnSpPr/>
          <p:nvPr/>
        </p:nvCxnSpPr>
        <p:spPr>
          <a:xfrm flipH="1" rot="10800000">
            <a:off x="4892900" y="5297425"/>
            <a:ext cx="3437400" cy="21000"/>
          </a:xfrm>
          <a:prstGeom prst="straightConnector1">
            <a:avLst/>
          </a:prstGeom>
          <a:noFill/>
          <a:ln cap="flat" cmpd="sng" w="28575">
            <a:solidFill>
              <a:srgbClr val="F98125"/>
            </a:solidFill>
            <a:prstDash val="solid"/>
            <a:round/>
            <a:headEnd len="sm" w="sm" type="none"/>
            <a:tailEnd len="med" w="med" type="triangle"/>
          </a:ln>
        </p:spPr>
      </p:cxnSp>
      <p:sp>
        <p:nvSpPr>
          <p:cNvPr id="158" name="Google Shape;158;g1016d5cdb6c_0_13"/>
          <p:cNvSpPr txBox="1"/>
          <p:nvPr/>
        </p:nvSpPr>
        <p:spPr>
          <a:xfrm>
            <a:off x="5017050" y="5346575"/>
            <a:ext cx="362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3262"/>
                </a:solidFill>
                <a:latin typeface="Arial"/>
                <a:ea typeface="Arial"/>
                <a:cs typeface="Arial"/>
                <a:sym typeface="Arial"/>
              </a:rPr>
              <a:t>Text Categorization API</a:t>
            </a:r>
            <a:endParaRPr b="1" i="0" sz="2000" u="none" cap="none" strike="noStrike">
              <a:solidFill>
                <a:srgbClr val="003262"/>
              </a:solidFill>
              <a:latin typeface="Arial"/>
              <a:ea typeface="Arial"/>
              <a:cs typeface="Arial"/>
              <a:sym typeface="Arial"/>
            </a:endParaRPr>
          </a:p>
        </p:txBody>
      </p:sp>
      <p:sp>
        <p:nvSpPr>
          <p:cNvPr id="159" name="Google Shape;159;g1016d5cdb6c_0_13"/>
          <p:cNvSpPr txBox="1"/>
          <p:nvPr/>
        </p:nvSpPr>
        <p:spPr>
          <a:xfrm>
            <a:off x="10371663" y="5205617"/>
            <a:ext cx="111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[Json]</a:t>
            </a:r>
            <a:endParaRPr b="0" i="0" sz="1800" u="none" cap="none" strike="noStrike">
              <a:solidFill>
                <a:srgbClr val="000000"/>
              </a:solidFill>
              <a:latin typeface="Arial"/>
              <a:ea typeface="Arial"/>
              <a:cs typeface="Arial"/>
              <a:sym typeface="Arial"/>
            </a:endParaRPr>
          </a:p>
        </p:txBody>
      </p:sp>
      <p:sp>
        <p:nvSpPr>
          <p:cNvPr id="160" name="Google Shape;160;g1016d5cdb6c_0_13"/>
          <p:cNvSpPr txBox="1"/>
          <p:nvPr/>
        </p:nvSpPr>
        <p:spPr>
          <a:xfrm flipH="1">
            <a:off x="9224176" y="5035400"/>
            <a:ext cx="14538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50"/>
              <a:buFont typeface="Arial"/>
              <a:buNone/>
            </a:pPr>
            <a:r>
              <a:rPr b="1" i="1" lang="en-US" sz="2350" u="none" cap="none" strike="noStrike">
                <a:solidFill>
                  <a:srgbClr val="000000"/>
                </a:solidFill>
                <a:latin typeface="Lora"/>
                <a:ea typeface="Lora"/>
                <a:cs typeface="Lora"/>
                <a:sym typeface="Lora"/>
              </a:rPr>
              <a:t>“Travel”</a:t>
            </a:r>
            <a:endParaRPr b="1" i="1" sz="235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2350"/>
              <a:buFont typeface="Arial"/>
              <a:buNone/>
            </a:pPr>
            <a:r>
              <a:t/>
            </a:r>
            <a:endParaRPr b="1" i="1" sz="2350" u="none" cap="none" strike="noStrike">
              <a:solidFill>
                <a:srgbClr val="000000"/>
              </a:solidFill>
              <a:latin typeface="Lora"/>
              <a:ea typeface="Lora"/>
              <a:cs typeface="Lora"/>
              <a:sym typeface="Lora"/>
            </a:endParaRPr>
          </a:p>
        </p:txBody>
      </p:sp>
      <p:sp>
        <p:nvSpPr>
          <p:cNvPr id="161" name="Google Shape;161;g1016d5cdb6c_0_13"/>
          <p:cNvSpPr txBox="1"/>
          <p:nvPr>
            <p:ph idx="1" type="body"/>
          </p:nvPr>
        </p:nvSpPr>
        <p:spPr>
          <a:xfrm>
            <a:off x="646200" y="1137750"/>
            <a:ext cx="6147900" cy="84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500" u="none" cap="none" strike="noStrike">
                <a:solidFill>
                  <a:srgbClr val="000000"/>
                </a:solidFill>
                <a:latin typeface="Roboto"/>
                <a:ea typeface="Roboto"/>
                <a:cs typeface="Roboto"/>
                <a:sym typeface="Roboto"/>
              </a:rPr>
              <a:t>Feature Extraction</a:t>
            </a:r>
            <a:endParaRPr b="0" i="0" sz="2500" u="none" cap="none" strike="noStrike">
              <a:solidFill>
                <a:srgbClr val="000000"/>
              </a:solidFill>
              <a:latin typeface="Roboto"/>
              <a:ea typeface="Roboto"/>
              <a:cs typeface="Roboto"/>
              <a:sym typeface="Roboto"/>
            </a:endParaRPr>
          </a:p>
        </p:txBody>
      </p:sp>
      <p:pic>
        <p:nvPicPr>
          <p:cNvPr id="162" name="Google Shape;162;g1016d5cdb6c_0_13"/>
          <p:cNvPicPr preferRelativeResize="0"/>
          <p:nvPr/>
        </p:nvPicPr>
        <p:blipFill rotWithShape="1">
          <a:blip r:embed="rId9">
            <a:alphaModFix/>
          </a:blip>
          <a:srcRect b="0" l="36121" r="38340" t="12952"/>
          <a:stretch/>
        </p:blipFill>
        <p:spPr>
          <a:xfrm>
            <a:off x="3348725" y="5743525"/>
            <a:ext cx="428125" cy="38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016d5cdb6c_0_19"/>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HOW? </a:t>
            </a:r>
            <a:endParaRPr b="0" i="0" sz="3800" u="none" cap="none" strike="noStrike">
              <a:solidFill>
                <a:srgbClr val="003262"/>
              </a:solidFill>
              <a:latin typeface="Playfair Display Black"/>
              <a:ea typeface="Playfair Display Black"/>
              <a:cs typeface="Playfair Display Black"/>
              <a:sym typeface="Playfair Display Black"/>
            </a:endParaRPr>
          </a:p>
        </p:txBody>
      </p:sp>
      <p:sp>
        <p:nvSpPr>
          <p:cNvPr id="168" name="Google Shape;168;g1016d5cdb6c_0_19"/>
          <p:cNvSpPr txBox="1"/>
          <p:nvPr>
            <p:ph idx="1" type="body"/>
          </p:nvPr>
        </p:nvSpPr>
        <p:spPr>
          <a:xfrm>
            <a:off x="646200" y="1137750"/>
            <a:ext cx="53661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i="0" lang="en-US" sz="2500" u="none" cap="none" strike="noStrike">
                <a:solidFill>
                  <a:srgbClr val="000000"/>
                </a:solidFill>
                <a:latin typeface="Roboto"/>
                <a:ea typeface="Roboto"/>
                <a:cs typeface="Roboto"/>
                <a:sym typeface="Roboto"/>
              </a:rPr>
              <a:t>Early Fusion: Feature Combination</a:t>
            </a:r>
            <a:endParaRPr b="1" i="0" sz="25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2000"/>
              <a:buFont typeface="Arial"/>
              <a:buNone/>
            </a:pPr>
            <a:r>
              <a:t/>
            </a:r>
            <a:endParaRPr b="1" i="0" sz="2500" u="none" cap="none" strike="noStrike">
              <a:solidFill>
                <a:srgbClr val="999999"/>
              </a:solidFill>
              <a:latin typeface="Times New Roman"/>
              <a:ea typeface="Times New Roman"/>
              <a:cs typeface="Times New Roman"/>
              <a:sym typeface="Times New Roman"/>
            </a:endParaRPr>
          </a:p>
        </p:txBody>
      </p:sp>
      <p:pic>
        <p:nvPicPr>
          <p:cNvPr id="169" name="Google Shape;169;g1016d5cdb6c_0_19"/>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grpSp>
        <p:nvGrpSpPr>
          <p:cNvPr id="170" name="Google Shape;170;g1016d5cdb6c_0_19"/>
          <p:cNvGrpSpPr/>
          <p:nvPr/>
        </p:nvGrpSpPr>
        <p:grpSpPr>
          <a:xfrm>
            <a:off x="603706" y="3245359"/>
            <a:ext cx="2688288" cy="2972547"/>
            <a:chOff x="603706" y="1854534"/>
            <a:chExt cx="2688288" cy="2972547"/>
          </a:xfrm>
        </p:grpSpPr>
        <p:grpSp>
          <p:nvGrpSpPr>
            <p:cNvPr id="171" name="Google Shape;171;g1016d5cdb6c_0_19"/>
            <p:cNvGrpSpPr/>
            <p:nvPr/>
          </p:nvGrpSpPr>
          <p:grpSpPr>
            <a:xfrm>
              <a:off x="603706" y="1854534"/>
              <a:ext cx="2688288" cy="2972547"/>
              <a:chOff x="986488" y="1882350"/>
              <a:chExt cx="1913100" cy="2268600"/>
            </a:xfrm>
          </p:grpSpPr>
          <p:pic>
            <p:nvPicPr>
              <p:cNvPr id="172" name="Google Shape;172;g1016d5cdb6c_0_19"/>
              <p:cNvPicPr preferRelativeResize="0"/>
              <p:nvPr/>
            </p:nvPicPr>
            <p:blipFill rotWithShape="1">
              <a:blip r:embed="rId4">
                <a:alphaModFix/>
              </a:blip>
              <a:srcRect b="18340" l="17160" r="13977" t="0"/>
              <a:stretch/>
            </p:blipFill>
            <p:spPr>
              <a:xfrm>
                <a:off x="986525" y="1882350"/>
                <a:ext cx="1913025" cy="2268600"/>
              </a:xfrm>
              <a:prstGeom prst="rect">
                <a:avLst/>
              </a:prstGeom>
              <a:noFill/>
              <a:ln>
                <a:noFill/>
              </a:ln>
            </p:spPr>
          </p:pic>
          <p:sp>
            <p:nvSpPr>
              <p:cNvPr id="173" name="Google Shape;173;g1016d5cdb6c_0_19"/>
              <p:cNvSpPr/>
              <p:nvPr/>
            </p:nvSpPr>
            <p:spPr>
              <a:xfrm>
                <a:off x="986488" y="1882350"/>
                <a:ext cx="1913100" cy="2268600"/>
              </a:xfrm>
              <a:prstGeom prst="rect">
                <a:avLst/>
              </a:prstGeom>
              <a:solidFill>
                <a:srgbClr val="FFFFFF">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g1016d5cdb6c_0_19"/>
            <p:cNvSpPr txBox="1"/>
            <p:nvPr/>
          </p:nvSpPr>
          <p:spPr>
            <a:xfrm flipH="1">
              <a:off x="1024250" y="2847825"/>
              <a:ext cx="21030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50"/>
                <a:buFont typeface="Arial"/>
                <a:buNone/>
              </a:pPr>
              <a:r>
                <a:rPr b="1" i="1" lang="en-US" sz="2650" u="none" cap="none" strike="noStrike">
                  <a:solidFill>
                    <a:srgbClr val="003262"/>
                  </a:solidFill>
                  <a:latin typeface="Lora"/>
                  <a:ea typeface="Lora"/>
                  <a:cs typeface="Lora"/>
                  <a:sym typeface="Lora"/>
                </a:rPr>
                <a:t>“Landscape</a:t>
              </a:r>
              <a:endParaRPr b="1" i="1" sz="2650" u="none" cap="none" strike="noStrike">
                <a:solidFill>
                  <a:srgbClr val="003262"/>
                </a:solidFill>
                <a:latin typeface="Lora"/>
                <a:ea typeface="Lora"/>
                <a:cs typeface="Lora"/>
                <a:sym typeface="Lora"/>
              </a:endParaRPr>
            </a:p>
            <a:p>
              <a:pPr indent="0" lvl="0" marL="0" marR="0" rtl="0" algn="l">
                <a:lnSpc>
                  <a:spcPct val="100000"/>
                </a:lnSpc>
                <a:spcBef>
                  <a:spcPts val="0"/>
                </a:spcBef>
                <a:spcAft>
                  <a:spcPts val="0"/>
                </a:spcAft>
                <a:buClr>
                  <a:srgbClr val="000000"/>
                </a:buClr>
                <a:buSzPts val="2650"/>
                <a:buFont typeface="Arial"/>
                <a:buNone/>
              </a:pPr>
              <a:r>
                <a:rPr b="1" i="1" lang="en-US" sz="2650" u="none" cap="none" strike="noStrike">
                  <a:solidFill>
                    <a:srgbClr val="003262"/>
                  </a:solidFill>
                  <a:latin typeface="Lora"/>
                  <a:ea typeface="Lora"/>
                  <a:cs typeface="Lora"/>
                  <a:sym typeface="Lora"/>
                </a:rPr>
                <a:t>/Tourist”</a:t>
              </a:r>
              <a:endParaRPr b="1" i="1" sz="3000" u="none" cap="none" strike="noStrike">
                <a:solidFill>
                  <a:srgbClr val="003262"/>
                </a:solidFill>
                <a:latin typeface="Lora"/>
                <a:ea typeface="Lora"/>
                <a:cs typeface="Lora"/>
                <a:sym typeface="Lora"/>
              </a:endParaRPr>
            </a:p>
          </p:txBody>
        </p:sp>
      </p:grpSp>
      <p:grpSp>
        <p:nvGrpSpPr>
          <p:cNvPr id="175" name="Google Shape;175;g1016d5cdb6c_0_19"/>
          <p:cNvGrpSpPr/>
          <p:nvPr/>
        </p:nvGrpSpPr>
        <p:grpSpPr>
          <a:xfrm>
            <a:off x="268022" y="1749610"/>
            <a:ext cx="3359666" cy="1399890"/>
            <a:chOff x="268022" y="4797610"/>
            <a:chExt cx="3359666" cy="1399890"/>
          </a:xfrm>
        </p:grpSpPr>
        <p:grpSp>
          <p:nvGrpSpPr>
            <p:cNvPr id="176" name="Google Shape;176;g1016d5cdb6c_0_19"/>
            <p:cNvGrpSpPr/>
            <p:nvPr/>
          </p:nvGrpSpPr>
          <p:grpSpPr>
            <a:xfrm>
              <a:off x="268022" y="4797610"/>
              <a:ext cx="3359666" cy="1383683"/>
              <a:chOff x="265634" y="4588410"/>
              <a:chExt cx="3359666" cy="1383683"/>
            </a:xfrm>
          </p:grpSpPr>
          <p:pic>
            <p:nvPicPr>
              <p:cNvPr id="177" name="Google Shape;177;g1016d5cdb6c_0_19"/>
              <p:cNvPicPr preferRelativeResize="0"/>
              <p:nvPr/>
            </p:nvPicPr>
            <p:blipFill rotWithShape="1">
              <a:blip r:embed="rId5">
                <a:alphaModFix/>
              </a:blip>
              <a:srcRect b="0" l="0" r="0" t="0"/>
              <a:stretch/>
            </p:blipFill>
            <p:spPr>
              <a:xfrm>
                <a:off x="265634" y="4588410"/>
                <a:ext cx="3354802" cy="1383683"/>
              </a:xfrm>
              <a:prstGeom prst="rect">
                <a:avLst/>
              </a:prstGeom>
              <a:noFill/>
              <a:ln>
                <a:noFill/>
              </a:ln>
            </p:spPr>
          </p:pic>
          <p:sp>
            <p:nvSpPr>
              <p:cNvPr id="178" name="Google Shape;178;g1016d5cdb6c_0_19"/>
              <p:cNvSpPr/>
              <p:nvPr/>
            </p:nvSpPr>
            <p:spPr>
              <a:xfrm>
                <a:off x="270400" y="4700025"/>
                <a:ext cx="3354900" cy="1243500"/>
              </a:xfrm>
              <a:prstGeom prst="rect">
                <a:avLst/>
              </a:prstGeom>
              <a:solidFill>
                <a:srgbClr val="FFFFFF">
                  <a:alpha val="6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g1016d5cdb6c_0_19"/>
            <p:cNvSpPr txBox="1"/>
            <p:nvPr/>
          </p:nvSpPr>
          <p:spPr>
            <a:xfrm flipH="1">
              <a:off x="1100526" y="5197000"/>
              <a:ext cx="14538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50"/>
                <a:buFont typeface="Arial"/>
                <a:buNone/>
              </a:pPr>
              <a:r>
                <a:rPr b="1" i="1" lang="en-US" sz="2650" u="none" cap="none" strike="noStrike">
                  <a:solidFill>
                    <a:srgbClr val="003262"/>
                  </a:solidFill>
                  <a:latin typeface="Lora"/>
                  <a:ea typeface="Lora"/>
                  <a:cs typeface="Lora"/>
                  <a:sym typeface="Lora"/>
                </a:rPr>
                <a:t>“Travel”</a:t>
              </a:r>
              <a:endParaRPr b="1" i="1" sz="2650" u="none" cap="none" strike="noStrike">
                <a:solidFill>
                  <a:srgbClr val="003262"/>
                </a:solidFill>
                <a:latin typeface="Lora"/>
                <a:ea typeface="Lora"/>
                <a:cs typeface="Lora"/>
                <a:sym typeface="Lora"/>
              </a:endParaRPr>
            </a:p>
            <a:p>
              <a:pPr indent="0" lvl="0" marL="0" marR="0" rtl="0" algn="l">
                <a:lnSpc>
                  <a:spcPct val="100000"/>
                </a:lnSpc>
                <a:spcBef>
                  <a:spcPts val="0"/>
                </a:spcBef>
                <a:spcAft>
                  <a:spcPts val="0"/>
                </a:spcAft>
                <a:buClr>
                  <a:srgbClr val="000000"/>
                </a:buClr>
                <a:buSzPts val="2650"/>
                <a:buFont typeface="Arial"/>
                <a:buNone/>
              </a:pPr>
              <a:r>
                <a:t/>
              </a:r>
              <a:endParaRPr b="1" i="1" sz="2650" u="none" cap="none" strike="noStrike">
                <a:solidFill>
                  <a:srgbClr val="003262"/>
                </a:solidFill>
                <a:latin typeface="Lora"/>
                <a:ea typeface="Lora"/>
                <a:cs typeface="Lora"/>
                <a:sym typeface="Lora"/>
              </a:endParaRPr>
            </a:p>
          </p:txBody>
        </p:sp>
      </p:grpSp>
      <p:sp>
        <p:nvSpPr>
          <p:cNvPr id="180" name="Google Shape;180;g1016d5cdb6c_0_19"/>
          <p:cNvSpPr/>
          <p:nvPr/>
        </p:nvSpPr>
        <p:spPr>
          <a:xfrm>
            <a:off x="5859900" y="2785925"/>
            <a:ext cx="1913100" cy="1664100"/>
          </a:xfrm>
          <a:prstGeom prst="roundRect">
            <a:avLst>
              <a:gd fmla="val 16667" name="adj"/>
            </a:avLst>
          </a:prstGeom>
          <a:solidFill>
            <a:srgbClr val="EEEEEE"/>
          </a:solidFill>
          <a:ln cap="flat" cmpd="sng" w="28575">
            <a:solidFill>
              <a:srgbClr val="17171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003262"/>
                </a:solidFill>
                <a:latin typeface="Arial"/>
                <a:ea typeface="Arial"/>
                <a:cs typeface="Arial"/>
                <a:sym typeface="Arial"/>
              </a:rPr>
              <a:t>B E R T</a:t>
            </a:r>
            <a:endParaRPr b="1" i="0" sz="2700" u="none" cap="none" strike="noStrike">
              <a:solidFill>
                <a:srgbClr val="003262"/>
              </a:solidFill>
              <a:latin typeface="Arial"/>
              <a:ea typeface="Arial"/>
              <a:cs typeface="Arial"/>
              <a:sym typeface="Arial"/>
            </a:endParaRPr>
          </a:p>
        </p:txBody>
      </p:sp>
      <p:cxnSp>
        <p:nvCxnSpPr>
          <p:cNvPr id="181" name="Google Shape;181;g1016d5cdb6c_0_19"/>
          <p:cNvCxnSpPr>
            <a:stCxn id="178" idx="3"/>
            <a:endCxn id="173" idx="3"/>
          </p:cNvCxnSpPr>
          <p:nvPr/>
        </p:nvCxnSpPr>
        <p:spPr>
          <a:xfrm flipH="1">
            <a:off x="3291988" y="2482975"/>
            <a:ext cx="335700" cy="2248800"/>
          </a:xfrm>
          <a:prstGeom prst="bentConnector3">
            <a:avLst>
              <a:gd fmla="val -70934" name="adj1"/>
            </a:avLst>
          </a:prstGeom>
          <a:noFill/>
          <a:ln cap="flat" cmpd="sng" w="28575">
            <a:solidFill>
              <a:srgbClr val="F98125"/>
            </a:solidFill>
            <a:prstDash val="solid"/>
            <a:round/>
            <a:headEnd len="sm" w="sm" type="none"/>
            <a:tailEnd len="sm" w="sm" type="none"/>
          </a:ln>
        </p:spPr>
      </p:cxnSp>
      <p:sp>
        <p:nvSpPr>
          <p:cNvPr id="182" name="Google Shape;182;g1016d5cdb6c_0_19"/>
          <p:cNvSpPr txBox="1"/>
          <p:nvPr/>
        </p:nvSpPr>
        <p:spPr>
          <a:xfrm flipH="1">
            <a:off x="4163961" y="3039825"/>
            <a:ext cx="1550700" cy="5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50"/>
              <a:buFont typeface="Arial"/>
              <a:buNone/>
            </a:pPr>
            <a:r>
              <a:rPr b="1" i="0" lang="en-US" sz="2650" u="none" cap="none" strike="noStrike">
                <a:solidFill>
                  <a:srgbClr val="F98125"/>
                </a:solidFill>
                <a:latin typeface="Roboto Mono"/>
                <a:ea typeface="Roboto Mono"/>
                <a:cs typeface="Roboto Mono"/>
                <a:sym typeface="Roboto Mono"/>
              </a:rPr>
              <a:t>concat</a:t>
            </a:r>
            <a:endParaRPr b="1" i="0" sz="3000" u="none" cap="none" strike="noStrike">
              <a:solidFill>
                <a:srgbClr val="F98125"/>
              </a:solidFill>
              <a:latin typeface="Roboto Mono"/>
              <a:ea typeface="Roboto Mono"/>
              <a:cs typeface="Roboto Mono"/>
              <a:sym typeface="Roboto Mono"/>
            </a:endParaRPr>
          </a:p>
        </p:txBody>
      </p:sp>
      <p:cxnSp>
        <p:nvCxnSpPr>
          <p:cNvPr id="183" name="Google Shape;183;g1016d5cdb6c_0_19"/>
          <p:cNvCxnSpPr/>
          <p:nvPr/>
        </p:nvCxnSpPr>
        <p:spPr>
          <a:xfrm>
            <a:off x="4044700" y="3617975"/>
            <a:ext cx="1734300" cy="0"/>
          </a:xfrm>
          <a:prstGeom prst="straightConnector1">
            <a:avLst/>
          </a:prstGeom>
          <a:noFill/>
          <a:ln cap="flat" cmpd="sng" w="28575">
            <a:solidFill>
              <a:srgbClr val="F98125"/>
            </a:solidFill>
            <a:prstDash val="solid"/>
            <a:round/>
            <a:headEnd len="sm" w="sm" type="none"/>
            <a:tailEnd len="med" w="med" type="triangle"/>
          </a:ln>
        </p:spPr>
      </p:cxnSp>
      <p:cxnSp>
        <p:nvCxnSpPr>
          <p:cNvPr id="184" name="Google Shape;184;g1016d5cdb6c_0_19"/>
          <p:cNvCxnSpPr/>
          <p:nvPr/>
        </p:nvCxnSpPr>
        <p:spPr>
          <a:xfrm>
            <a:off x="7854700" y="3617975"/>
            <a:ext cx="1734300" cy="0"/>
          </a:xfrm>
          <a:prstGeom prst="straightConnector1">
            <a:avLst/>
          </a:prstGeom>
          <a:noFill/>
          <a:ln cap="flat" cmpd="sng" w="28575">
            <a:solidFill>
              <a:srgbClr val="F98125"/>
            </a:solidFill>
            <a:prstDash val="solid"/>
            <a:round/>
            <a:headEnd len="sm" w="sm" type="none"/>
            <a:tailEnd len="med" w="med" type="triangle"/>
          </a:ln>
        </p:spPr>
      </p:cxnSp>
      <p:pic>
        <p:nvPicPr>
          <p:cNvPr id="185" name="Google Shape;185;g1016d5cdb6c_0_19"/>
          <p:cNvPicPr preferRelativeResize="0"/>
          <p:nvPr/>
        </p:nvPicPr>
        <p:blipFill rotWithShape="1">
          <a:blip r:embed="rId6">
            <a:alphaModFix/>
          </a:blip>
          <a:srcRect b="0" l="0" r="0" t="0"/>
          <a:stretch/>
        </p:blipFill>
        <p:spPr>
          <a:xfrm>
            <a:off x="9670700" y="2502001"/>
            <a:ext cx="1913100" cy="22319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016d5cdb6c_0_26"/>
          <p:cNvSpPr txBox="1"/>
          <p:nvPr>
            <p:ph type="title"/>
          </p:nvPr>
        </p:nvSpPr>
        <p:spPr>
          <a:xfrm>
            <a:off x="270400" y="268575"/>
            <a:ext cx="6797100" cy="6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Maven Pro"/>
              <a:buNone/>
            </a:pPr>
            <a:r>
              <a:rPr b="0" i="0" lang="en-US" sz="3800" u="none" cap="none" strike="noStrike">
                <a:solidFill>
                  <a:srgbClr val="003262"/>
                </a:solidFill>
                <a:latin typeface="Playfair Display Black"/>
                <a:ea typeface="Playfair Display Black"/>
                <a:cs typeface="Playfair Display Black"/>
                <a:sym typeface="Playfair Display Black"/>
              </a:rPr>
              <a:t>HOW? </a:t>
            </a:r>
            <a:endParaRPr b="0" i="0" sz="3800" u="none" cap="none" strike="noStrike">
              <a:solidFill>
                <a:srgbClr val="003262"/>
              </a:solidFill>
              <a:latin typeface="Playfair Display Black"/>
              <a:ea typeface="Playfair Display Black"/>
              <a:cs typeface="Playfair Display Black"/>
              <a:sym typeface="Playfair Display Black"/>
            </a:endParaRPr>
          </a:p>
        </p:txBody>
      </p:sp>
      <p:sp>
        <p:nvSpPr>
          <p:cNvPr id="191" name="Google Shape;191;g1016d5cdb6c_0_26"/>
          <p:cNvSpPr txBox="1"/>
          <p:nvPr>
            <p:ph idx="1" type="body"/>
          </p:nvPr>
        </p:nvSpPr>
        <p:spPr>
          <a:xfrm>
            <a:off x="370375" y="1137750"/>
            <a:ext cx="6011100" cy="535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1" i="0" lang="en-US" sz="2500" u="none" cap="none" strike="noStrike">
                <a:solidFill>
                  <a:srgbClr val="000000"/>
                </a:solidFill>
                <a:latin typeface="Roboto"/>
                <a:ea typeface="Roboto"/>
                <a:cs typeface="Roboto"/>
                <a:sym typeface="Roboto"/>
              </a:rPr>
              <a:t>Unsupervised Model </a:t>
            </a:r>
            <a:endParaRPr b="0" i="0" sz="2000" u="none" cap="none" strike="noStrike">
              <a:solidFill>
                <a:srgbClr val="000000"/>
              </a:solidFill>
              <a:latin typeface="Times New Roman"/>
              <a:ea typeface="Times New Roman"/>
              <a:cs typeface="Times New Roman"/>
              <a:sym typeface="Times New Roman"/>
            </a:endParaRPr>
          </a:p>
          <a:p>
            <a:pPr indent="-374650" lvl="0" marL="457200" marR="0" rtl="0" algn="l">
              <a:lnSpc>
                <a:spcPct val="150000"/>
              </a:lnSpc>
              <a:spcBef>
                <a:spcPts val="0"/>
              </a:spcBef>
              <a:spcAft>
                <a:spcPts val="0"/>
              </a:spcAft>
              <a:buClr>
                <a:srgbClr val="F98125"/>
              </a:buClr>
              <a:buSzPts val="2300"/>
              <a:buFont typeface="Times New Roman"/>
              <a:buChar char="●"/>
            </a:pPr>
            <a:r>
              <a:rPr b="1" i="0" lang="en-US" sz="2300" u="none" cap="none" strike="noStrike">
                <a:solidFill>
                  <a:srgbClr val="F98125"/>
                </a:solidFill>
                <a:latin typeface="Times New Roman"/>
                <a:ea typeface="Times New Roman"/>
                <a:cs typeface="Times New Roman"/>
                <a:sym typeface="Times New Roman"/>
              </a:rPr>
              <a:t>K-Nearest Neighbor Search</a:t>
            </a:r>
            <a:endParaRPr b="1" i="0" sz="2300" u="none" cap="none" strike="noStrike">
              <a:solidFill>
                <a:srgbClr val="F98125"/>
              </a:solidFill>
              <a:latin typeface="Times New Roman"/>
              <a:ea typeface="Times New Roman"/>
              <a:cs typeface="Times New Roman"/>
              <a:sym typeface="Times New Roman"/>
            </a:endParaRPr>
          </a:p>
          <a:p>
            <a:pPr indent="-361950" lvl="1" marL="914400" marR="0" rtl="0" algn="l">
              <a:lnSpc>
                <a:spcPct val="150000"/>
              </a:lnSpc>
              <a:spcBef>
                <a:spcPts val="0"/>
              </a:spcBef>
              <a:spcAft>
                <a:spcPts val="0"/>
              </a:spcAft>
              <a:buClr>
                <a:srgbClr val="000000"/>
              </a:buClr>
              <a:buSzPts val="2100"/>
              <a:buFont typeface="Roboto"/>
              <a:buChar char="○"/>
            </a:pPr>
            <a:r>
              <a:rPr i="0" lang="en-US" sz="2100" u="none" cap="none" strike="noStrike">
                <a:solidFill>
                  <a:srgbClr val="000000"/>
                </a:solidFill>
                <a:latin typeface="Times New Roman"/>
                <a:ea typeface="Times New Roman"/>
                <a:cs typeface="Times New Roman"/>
                <a:sym typeface="Times New Roman"/>
              </a:rPr>
              <a:t>Use </a:t>
            </a:r>
            <a:r>
              <a:rPr b="1" i="0" lang="en-US" sz="2100" u="none" cap="none" strike="noStrike">
                <a:solidFill>
                  <a:srgbClr val="000000"/>
                </a:solidFill>
                <a:latin typeface="Times New Roman"/>
                <a:ea typeface="Times New Roman"/>
                <a:cs typeface="Times New Roman"/>
                <a:sym typeface="Times New Roman"/>
              </a:rPr>
              <a:t>Euclidean distance</a:t>
            </a:r>
            <a:r>
              <a:rPr i="0" lang="en-US" sz="2100" u="none" cap="none" strike="noStrike">
                <a:solidFill>
                  <a:srgbClr val="000000"/>
                </a:solidFill>
                <a:latin typeface="Times New Roman"/>
                <a:ea typeface="Times New Roman"/>
                <a:cs typeface="Times New Roman"/>
                <a:sym typeface="Times New Roman"/>
              </a:rPr>
              <a:t> as similarity metric</a:t>
            </a:r>
            <a:endParaRPr i="0" sz="2100" u="none" cap="none" strike="noStrike">
              <a:solidFill>
                <a:srgbClr val="000000"/>
              </a:solidFill>
              <a:latin typeface="Times New Roman"/>
              <a:ea typeface="Times New Roman"/>
              <a:cs typeface="Times New Roman"/>
              <a:sym typeface="Times New Roman"/>
            </a:endParaRPr>
          </a:p>
          <a:p>
            <a:pPr indent="-361950" lvl="1" marL="914400" marR="0" rtl="0" algn="l">
              <a:lnSpc>
                <a:spcPct val="150000"/>
              </a:lnSpc>
              <a:spcBef>
                <a:spcPts val="0"/>
              </a:spcBef>
              <a:spcAft>
                <a:spcPts val="0"/>
              </a:spcAft>
              <a:buClr>
                <a:srgbClr val="000000"/>
              </a:buClr>
              <a:buSzPts val="2100"/>
              <a:buFont typeface="Roboto"/>
              <a:buChar char="○"/>
            </a:pPr>
            <a:r>
              <a:rPr i="0" lang="en-US" sz="2100" u="none" cap="none" strike="noStrike">
                <a:solidFill>
                  <a:srgbClr val="000000"/>
                </a:solidFill>
                <a:latin typeface="Times New Roman"/>
                <a:ea typeface="Times New Roman"/>
                <a:cs typeface="Times New Roman"/>
                <a:sym typeface="Times New Roman"/>
              </a:rPr>
              <a:t>Choose the </a:t>
            </a:r>
            <a:r>
              <a:rPr b="1" i="0" lang="en-US" sz="2100" u="none" cap="none" strike="noStrike">
                <a:solidFill>
                  <a:srgbClr val="000000"/>
                </a:solidFill>
                <a:latin typeface="Times New Roman"/>
                <a:ea typeface="Times New Roman"/>
                <a:cs typeface="Times New Roman"/>
                <a:sym typeface="Times New Roman"/>
              </a:rPr>
              <a:t>top </a:t>
            </a:r>
            <a:r>
              <a:rPr b="1" lang="en-US" sz="2100">
                <a:latin typeface="Times New Roman"/>
                <a:ea typeface="Times New Roman"/>
                <a:cs typeface="Times New Roman"/>
                <a:sym typeface="Times New Roman"/>
              </a:rPr>
              <a:t>4</a:t>
            </a:r>
            <a:r>
              <a:rPr i="0" lang="en-US" sz="2100" u="none" cap="none" strike="noStrike">
                <a:solidFill>
                  <a:srgbClr val="000000"/>
                </a:solidFill>
                <a:latin typeface="Times New Roman"/>
                <a:ea typeface="Times New Roman"/>
                <a:cs typeface="Times New Roman"/>
                <a:sym typeface="Times New Roman"/>
              </a:rPr>
              <a:t> nearest neighborhoods as</a:t>
            </a:r>
            <a:endParaRPr i="0" sz="2100" u="none" cap="none" strike="noStrike">
              <a:solidFill>
                <a:srgbClr val="000000"/>
              </a:solidFill>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1600"/>
              <a:buFont typeface="Arial"/>
              <a:buNone/>
            </a:pPr>
            <a:r>
              <a:rPr i="0" lang="en-US" sz="2100" u="none" cap="none" strike="noStrike">
                <a:solidFill>
                  <a:srgbClr val="000000"/>
                </a:solidFill>
                <a:latin typeface="Times New Roman"/>
                <a:ea typeface="Times New Roman"/>
                <a:cs typeface="Times New Roman"/>
                <a:sym typeface="Times New Roman"/>
              </a:rPr>
              <a:t>recommended similar posts</a:t>
            </a:r>
            <a:endParaRPr sz="2100">
              <a:latin typeface="Times New Roman"/>
              <a:ea typeface="Times New Roman"/>
              <a:cs typeface="Times New Roman"/>
              <a:sym typeface="Times New Roman"/>
            </a:endParaRPr>
          </a:p>
          <a:p>
            <a:pPr indent="-361950" lvl="1" marL="914400" marR="0" rtl="0" algn="l">
              <a:lnSpc>
                <a:spcPct val="150000"/>
              </a:lnSpc>
              <a:spcBef>
                <a:spcPts val="0"/>
              </a:spcBef>
              <a:spcAft>
                <a:spcPts val="0"/>
              </a:spcAft>
              <a:buSzPts val="2100"/>
              <a:buFont typeface="Roboto"/>
              <a:buChar char="○"/>
            </a:pPr>
            <a:r>
              <a:rPr b="1" lang="en-US" sz="2100">
                <a:latin typeface="Times New Roman"/>
                <a:ea typeface="Times New Roman"/>
                <a:cs typeface="Times New Roman"/>
                <a:sym typeface="Times New Roman"/>
              </a:rPr>
              <a:t>Threshold</a:t>
            </a:r>
            <a:r>
              <a:rPr lang="en-US" sz="2100">
                <a:latin typeface="Times New Roman"/>
                <a:ea typeface="Times New Roman"/>
                <a:cs typeface="Times New Roman"/>
                <a:sym typeface="Times New Roman"/>
              </a:rPr>
              <a:t> for deciding neighborhood: 0.5</a:t>
            </a:r>
            <a:endParaRPr sz="2100">
              <a:latin typeface="Times New Roman"/>
              <a:ea typeface="Times New Roman"/>
              <a:cs typeface="Times New Roman"/>
              <a:sym typeface="Times New Roman"/>
            </a:endParaRPr>
          </a:p>
          <a:p>
            <a:pPr indent="-361950" lvl="1" marL="914400" marR="0" rtl="0" algn="l">
              <a:lnSpc>
                <a:spcPct val="150000"/>
              </a:lnSpc>
              <a:spcBef>
                <a:spcPts val="0"/>
              </a:spcBef>
              <a:spcAft>
                <a:spcPts val="0"/>
              </a:spcAft>
              <a:buClr>
                <a:srgbClr val="000000"/>
              </a:buClr>
              <a:buSzPts val="2100"/>
              <a:buFont typeface="Roboto"/>
              <a:buChar char="○"/>
            </a:pPr>
            <a:r>
              <a:rPr b="1" i="0" lang="en-US" sz="2100" u="none" cap="none" strike="noStrike">
                <a:solidFill>
                  <a:srgbClr val="000000"/>
                </a:solidFill>
                <a:latin typeface="Times New Roman"/>
                <a:ea typeface="Times New Roman"/>
                <a:cs typeface="Times New Roman"/>
                <a:sym typeface="Times New Roman"/>
              </a:rPr>
              <a:t>Acceleration</a:t>
            </a:r>
            <a:r>
              <a:rPr b="1" lang="en-US" sz="2100">
                <a:latin typeface="Times New Roman"/>
                <a:ea typeface="Times New Roman"/>
                <a:cs typeface="Times New Roman"/>
                <a:sym typeface="Times New Roman"/>
              </a:rPr>
              <a:t>: </a:t>
            </a:r>
            <a:r>
              <a:rPr i="0" lang="en-US" sz="2100" u="none" cap="none" strike="noStrike">
                <a:solidFill>
                  <a:srgbClr val="000000"/>
                </a:solidFill>
                <a:latin typeface="Times New Roman"/>
                <a:ea typeface="Times New Roman"/>
                <a:cs typeface="Times New Roman"/>
                <a:sym typeface="Times New Roman"/>
              </a:rPr>
              <a:t>RAPIDS cuML</a:t>
            </a:r>
            <a:endParaRPr i="0" sz="2100" u="none" cap="none" strike="noStrike">
              <a:solidFill>
                <a:srgbClr val="000000"/>
              </a:solidFill>
              <a:latin typeface="Times New Roman"/>
              <a:ea typeface="Times New Roman"/>
              <a:cs typeface="Times New Roman"/>
              <a:sym typeface="Times New Roman"/>
            </a:endParaRPr>
          </a:p>
          <a:p>
            <a:pPr indent="0" lvl="0" marL="9144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914400" marR="0" rtl="0" algn="l">
              <a:lnSpc>
                <a:spcPct val="150000"/>
              </a:lnSpc>
              <a:spcBef>
                <a:spcPts val="0"/>
              </a:spcBef>
              <a:spcAft>
                <a:spcPts val="0"/>
              </a:spcAft>
              <a:buClr>
                <a:srgbClr val="000000"/>
              </a:buClr>
              <a:buSzPts val="2000"/>
              <a:buFont typeface="Arial"/>
              <a:buNone/>
            </a:pPr>
            <a:r>
              <a:t/>
            </a:r>
            <a:endParaRPr b="1" i="0" sz="2500" u="none" cap="none" strike="noStrike">
              <a:solidFill>
                <a:srgbClr val="000000"/>
              </a:solidFill>
              <a:latin typeface="Times New Roman"/>
              <a:ea typeface="Times New Roman"/>
              <a:cs typeface="Times New Roman"/>
              <a:sym typeface="Times New Roman"/>
            </a:endParaRPr>
          </a:p>
        </p:txBody>
      </p:sp>
      <p:pic>
        <p:nvPicPr>
          <p:cNvPr id="192" name="Google Shape;192;g1016d5cdb6c_0_26"/>
          <p:cNvPicPr preferRelativeResize="0"/>
          <p:nvPr/>
        </p:nvPicPr>
        <p:blipFill rotWithShape="1">
          <a:blip r:embed="rId3">
            <a:alphaModFix/>
          </a:blip>
          <a:srcRect b="13413" l="6314" r="0" t="16470"/>
          <a:stretch/>
        </p:blipFill>
        <p:spPr>
          <a:xfrm>
            <a:off x="10278975" y="6"/>
            <a:ext cx="1913025" cy="589837"/>
          </a:xfrm>
          <a:prstGeom prst="rect">
            <a:avLst/>
          </a:prstGeom>
          <a:noFill/>
          <a:ln>
            <a:noFill/>
          </a:ln>
        </p:spPr>
      </p:pic>
      <p:grpSp>
        <p:nvGrpSpPr>
          <p:cNvPr id="193" name="Google Shape;193;g1016d5cdb6c_0_26"/>
          <p:cNvGrpSpPr/>
          <p:nvPr/>
        </p:nvGrpSpPr>
        <p:grpSpPr>
          <a:xfrm>
            <a:off x="6644282" y="1198035"/>
            <a:ext cx="5346706" cy="4741971"/>
            <a:chOff x="5699602" y="1137762"/>
            <a:chExt cx="5782098" cy="5065126"/>
          </a:xfrm>
        </p:grpSpPr>
        <p:pic>
          <p:nvPicPr>
            <p:cNvPr id="194" name="Google Shape;194;g1016d5cdb6c_0_26"/>
            <p:cNvPicPr preferRelativeResize="0"/>
            <p:nvPr/>
          </p:nvPicPr>
          <p:blipFill rotWithShape="1">
            <a:blip r:embed="rId4">
              <a:alphaModFix/>
            </a:blip>
            <a:srcRect b="0" l="0" r="0" t="0"/>
            <a:stretch/>
          </p:blipFill>
          <p:spPr>
            <a:xfrm>
              <a:off x="5699602" y="1137762"/>
              <a:ext cx="5629800" cy="5065126"/>
            </a:xfrm>
            <a:prstGeom prst="rect">
              <a:avLst/>
            </a:prstGeom>
            <a:noFill/>
            <a:ln>
              <a:noFill/>
            </a:ln>
          </p:spPr>
        </p:pic>
        <p:pic>
          <p:nvPicPr>
            <p:cNvPr id="195" name="Google Shape;195;g1016d5cdb6c_0_26"/>
            <p:cNvPicPr preferRelativeResize="0"/>
            <p:nvPr/>
          </p:nvPicPr>
          <p:blipFill rotWithShape="1">
            <a:blip r:embed="rId5">
              <a:alphaModFix/>
            </a:blip>
            <a:srcRect b="0" l="0" r="-4296" t="0"/>
            <a:stretch/>
          </p:blipFill>
          <p:spPr>
            <a:xfrm>
              <a:off x="9386125" y="2726225"/>
              <a:ext cx="2095575" cy="1791625"/>
            </a:xfrm>
            <a:prstGeom prst="rect">
              <a:avLst/>
            </a:prstGeom>
            <a:noFill/>
            <a:ln>
              <a:noFill/>
            </a:ln>
          </p:spPr>
        </p:pic>
      </p:grpSp>
      <p:cxnSp>
        <p:nvCxnSpPr>
          <p:cNvPr id="196" name="Google Shape;196;g1016d5cdb6c_0_26"/>
          <p:cNvCxnSpPr/>
          <p:nvPr/>
        </p:nvCxnSpPr>
        <p:spPr>
          <a:xfrm flipH="1" rot="10800000">
            <a:off x="6426250" y="812850"/>
            <a:ext cx="18900" cy="5439600"/>
          </a:xfrm>
          <a:prstGeom prst="straightConnector1">
            <a:avLst/>
          </a:prstGeom>
          <a:noFill/>
          <a:ln cap="flat" cmpd="sng" w="19050">
            <a:solidFill>
              <a:srgbClr val="B7B7B7"/>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